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
    <p:sldMasterId id="2147484952" r:id="rId6"/>
  </p:sldMasterIdLst>
  <p:notesMasterIdLst>
    <p:notesMasterId r:id="rId27"/>
  </p:notesMasterIdLst>
  <p:handoutMasterIdLst>
    <p:handoutMasterId r:id="rId28"/>
  </p:handoutMasterIdLst>
  <p:sldIdLst>
    <p:sldId id="2066" r:id="rId7"/>
    <p:sldId id="12023" r:id="rId8"/>
    <p:sldId id="2076137993" r:id="rId9"/>
    <p:sldId id="2076137987" r:id="rId10"/>
    <p:sldId id="362" r:id="rId11"/>
    <p:sldId id="2076137306" r:id="rId12"/>
    <p:sldId id="2076138017" r:id="rId13"/>
    <p:sldId id="2076138018" r:id="rId14"/>
    <p:sldId id="2076137995" r:id="rId15"/>
    <p:sldId id="2076137990" r:id="rId16"/>
    <p:sldId id="2076138019" r:id="rId17"/>
    <p:sldId id="2076138020" r:id="rId18"/>
    <p:sldId id="2076138021" r:id="rId19"/>
    <p:sldId id="2076137989" r:id="rId20"/>
    <p:sldId id="2076137180" r:id="rId21"/>
    <p:sldId id="2076137181" r:id="rId22"/>
    <p:sldId id="2076137188" r:id="rId23"/>
    <p:sldId id="2076138022" r:id="rId24"/>
    <p:sldId id="2076138001" r:id="rId25"/>
    <p:sldId id="2076138000"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Responsible ML" id="{38B656EC-D568-4EF7-8842-9FA1AE1192C9}">
          <p14:sldIdLst>
            <p14:sldId id="2066"/>
            <p14:sldId id="12023"/>
            <p14:sldId id="2076137993"/>
            <p14:sldId id="2076137987"/>
            <p14:sldId id="362"/>
            <p14:sldId id="2076137306"/>
            <p14:sldId id="2076138017"/>
            <p14:sldId id="2076138018"/>
            <p14:sldId id="2076137995"/>
            <p14:sldId id="2076137990"/>
            <p14:sldId id="2076138019"/>
            <p14:sldId id="2076138020"/>
            <p14:sldId id="2076138021"/>
            <p14:sldId id="2076137989"/>
            <p14:sldId id="2076137180"/>
            <p14:sldId id="2076137181"/>
            <p14:sldId id="2076137188"/>
            <p14:sldId id="2076138022"/>
            <p14:sldId id="2076138001"/>
            <p14:sldId id="20761380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FFF"/>
    <a:srgbClr val="FFB900"/>
    <a:srgbClr val="9BF00B"/>
    <a:srgbClr val="FFFFFF"/>
    <a:srgbClr val="107C10"/>
    <a:srgbClr val="E6E6E6"/>
    <a:srgbClr val="F0F1F2"/>
    <a:srgbClr val="0078D4"/>
    <a:srgbClr val="FF9349"/>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9" autoAdjust="0"/>
    <p:restoredTop sz="88557" autoAdjust="0"/>
  </p:normalViewPr>
  <p:slideViewPr>
    <p:cSldViewPr snapToGrid="0">
      <p:cViewPr varScale="1">
        <p:scale>
          <a:sx n="80" d="100"/>
          <a:sy n="80" d="100"/>
        </p:scale>
        <p:origin x="30" y="51"/>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3" d="100"/>
          <a:sy n="83" d="100"/>
        </p:scale>
        <p:origin x="2190"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9/4/2020 4:39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9/4/2020 4:36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221E58-5A5F-3043-9559-8785D58C8F27}" type="slidenum">
              <a:rPr lang="en-US" smtClean="0"/>
              <a:pPr/>
              <a:t>1</a:t>
            </a:fld>
            <a:endParaRPr lang="en-US"/>
          </a:p>
        </p:txBody>
      </p:sp>
    </p:spTree>
    <p:extLst>
      <p:ext uri="{BB962C8B-B14F-4D97-AF65-F5344CB8AC3E}">
        <p14:creationId xmlns:p14="http://schemas.microsoft.com/office/powerpoint/2010/main" val="497317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6313" y="57150"/>
            <a:ext cx="5057775" cy="2846388"/>
          </a:xfrm>
        </p:spPr>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4">
            <a:extLst>
              <a:ext uri="{FF2B5EF4-FFF2-40B4-BE49-F238E27FC236}">
                <a16:creationId xmlns:a16="http://schemas.microsoft.com/office/drawing/2014/main" id="{7CB1E5FF-9208-458C-93B6-9917D0A74174}"/>
              </a:ext>
            </a:extLst>
          </p:cNvPr>
          <p:cNvSpPr txBox="1">
            <a:spLocks/>
          </p:cNvSpPr>
          <p:nvPr/>
        </p:nvSpPr>
        <p:spPr>
          <a:xfrm>
            <a:off x="0" y="9022080"/>
            <a:ext cx="6172879" cy="274320"/>
          </a:xfrm>
          <a:prstGeom prst="rect">
            <a:avLst/>
          </a:prstGeom>
        </p:spPr>
        <p:txBody>
          <a:bodyPr vert="horz" lIns="145542" tIns="72772" rIns="145542" bIns="72772" rtlCol="0" anchor="b"/>
          <a:lstStyle>
            <a:defPPr>
              <a:defRPr lang="en-US"/>
            </a:defPPr>
            <a:lvl1pPr marL="0" algn="l" defTabSz="914400" rtl="0" eaLnBrk="1" latinLnBrk="0" hangingPunct="1">
              <a:defRPr sz="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82596"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ED7D5CC4-3CE4-1345-9E2C-8CF5691ACD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4928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3673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673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446C2234-99A3-49BA-8A8A-F4DF31D7701C}" type="datetime1">
              <a:rPr lang="en-US" smtClean="0"/>
              <a:t>9/4/2020</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841117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494225-CFE2-4EC9-9187-3DC7B61D8C43}" type="slidenum">
              <a:rPr lang="en-US" smtClean="0"/>
              <a:t>15</a:t>
            </a:fld>
            <a:endParaRPr lang="en-US"/>
          </a:p>
        </p:txBody>
      </p:sp>
    </p:spTree>
    <p:extLst>
      <p:ext uri="{BB962C8B-B14F-4D97-AF65-F5344CB8AC3E}">
        <p14:creationId xmlns:p14="http://schemas.microsoft.com/office/powerpoint/2010/main" val="1262264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221E58-5A5F-3043-9559-8785D58C8F27}" type="slidenum">
              <a:rPr lang="en-US" smtClean="0"/>
              <a:pPr/>
              <a:t>16</a:t>
            </a:fld>
            <a:endParaRPr lang="en-US"/>
          </a:p>
        </p:txBody>
      </p:sp>
    </p:spTree>
    <p:extLst>
      <p:ext uri="{BB962C8B-B14F-4D97-AF65-F5344CB8AC3E}">
        <p14:creationId xmlns:p14="http://schemas.microsoft.com/office/powerpoint/2010/main" val="288383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4221E58-5A5F-3043-9559-8785D58C8F27}" type="slidenum">
              <a:rPr lang="en-US" smtClean="0"/>
              <a:pPr/>
              <a:t>17</a:t>
            </a:fld>
            <a:endParaRPr lang="en-US"/>
          </a:p>
        </p:txBody>
      </p:sp>
    </p:spTree>
    <p:extLst>
      <p:ext uri="{BB962C8B-B14F-4D97-AF65-F5344CB8AC3E}">
        <p14:creationId xmlns:p14="http://schemas.microsoft.com/office/powerpoint/2010/main" val="3423675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21E58-5A5F-3043-9559-8785D58C8F27}"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979152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9/4/2020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377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9/4/2020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766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fld id="{0755F3CF-A8B1-445F-88FD-FAF8BA991F52}" type="slidenum">
              <a:rPr lang="en-US" smtClean="0"/>
              <a:t>2</a:t>
            </a:fld>
            <a:endParaRPr lang="en-US"/>
          </a:p>
        </p:txBody>
      </p:sp>
    </p:spTree>
    <p:extLst>
      <p:ext uri="{BB962C8B-B14F-4D97-AF65-F5344CB8AC3E}">
        <p14:creationId xmlns:p14="http://schemas.microsoft.com/office/powerpoint/2010/main" val="3270435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6313" y="57150"/>
            <a:ext cx="5057775" cy="2846388"/>
          </a:xfrm>
        </p:spPr>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4">
            <a:extLst>
              <a:ext uri="{FF2B5EF4-FFF2-40B4-BE49-F238E27FC236}">
                <a16:creationId xmlns:a16="http://schemas.microsoft.com/office/drawing/2014/main" id="{7CB1E5FF-9208-458C-93B6-9917D0A74174}"/>
              </a:ext>
            </a:extLst>
          </p:cNvPr>
          <p:cNvSpPr txBox="1">
            <a:spLocks/>
          </p:cNvSpPr>
          <p:nvPr/>
        </p:nvSpPr>
        <p:spPr>
          <a:xfrm>
            <a:off x="0" y="9022080"/>
            <a:ext cx="6172879" cy="274320"/>
          </a:xfrm>
          <a:prstGeom prst="rect">
            <a:avLst/>
          </a:prstGeom>
        </p:spPr>
        <p:txBody>
          <a:bodyPr vert="horz" lIns="145542" tIns="72772" rIns="145542" bIns="72772" rtlCol="0" anchor="b"/>
          <a:lstStyle>
            <a:defPPr>
              <a:defRPr lang="en-US"/>
            </a:defPPr>
            <a:lvl1pPr marL="0" algn="l" defTabSz="914400" rtl="0" eaLnBrk="1" latinLnBrk="0" hangingPunct="1">
              <a:defRPr sz="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82596"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ED7D5CC4-3CE4-1345-9E2C-8CF5691ACD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576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F68F5F-3A8E-44EF-B204-2035822266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862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6313" y="57150"/>
            <a:ext cx="5057775" cy="2846388"/>
          </a:xfrm>
        </p:spPr>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4">
            <a:extLst>
              <a:ext uri="{FF2B5EF4-FFF2-40B4-BE49-F238E27FC236}">
                <a16:creationId xmlns:a16="http://schemas.microsoft.com/office/drawing/2014/main" id="{7CB1E5FF-9208-458C-93B6-9917D0A74174}"/>
              </a:ext>
            </a:extLst>
          </p:cNvPr>
          <p:cNvSpPr txBox="1">
            <a:spLocks/>
          </p:cNvSpPr>
          <p:nvPr/>
        </p:nvSpPr>
        <p:spPr>
          <a:xfrm>
            <a:off x="0" y="9022080"/>
            <a:ext cx="6172879" cy="274320"/>
          </a:xfrm>
          <a:prstGeom prst="rect">
            <a:avLst/>
          </a:prstGeom>
        </p:spPr>
        <p:txBody>
          <a:bodyPr vert="horz" lIns="145542" tIns="72772" rIns="145542" bIns="72772" rtlCol="0" anchor="b"/>
          <a:lstStyle>
            <a:defPPr>
              <a:defRPr lang="en-US"/>
            </a:defPPr>
            <a:lvl1pPr marL="0" algn="l" defTabSz="914400" rtl="0" eaLnBrk="1" latinLnBrk="0" hangingPunct="1">
              <a:defRPr sz="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82596"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ED7D5CC4-3CE4-1345-9E2C-8CF5691ACD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66348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6313" y="57150"/>
            <a:ext cx="5057775" cy="2846388"/>
          </a:xfrm>
        </p:spPr>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4">
            <a:extLst>
              <a:ext uri="{FF2B5EF4-FFF2-40B4-BE49-F238E27FC236}">
                <a16:creationId xmlns:a16="http://schemas.microsoft.com/office/drawing/2014/main" id="{7CB1E5FF-9208-458C-93B6-9917D0A74174}"/>
              </a:ext>
            </a:extLst>
          </p:cNvPr>
          <p:cNvSpPr txBox="1">
            <a:spLocks/>
          </p:cNvSpPr>
          <p:nvPr/>
        </p:nvSpPr>
        <p:spPr>
          <a:xfrm>
            <a:off x="0" y="9022080"/>
            <a:ext cx="6172879" cy="274320"/>
          </a:xfrm>
          <a:prstGeom prst="rect">
            <a:avLst/>
          </a:prstGeom>
        </p:spPr>
        <p:txBody>
          <a:bodyPr vert="horz" lIns="145542" tIns="72772" rIns="145542" bIns="72772" rtlCol="0" anchor="b"/>
          <a:lstStyle>
            <a:defPPr>
              <a:defRPr lang="en-US"/>
            </a:defPPr>
            <a:lvl1pPr marL="0" algn="l" defTabSz="914400" rtl="0" eaLnBrk="1" latinLnBrk="0" hangingPunct="1">
              <a:defRPr sz="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82596"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ED7D5CC4-3CE4-1345-9E2C-8CF5691ACDB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74582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76313" y="57150"/>
            <a:ext cx="5057775" cy="2846388"/>
          </a:xfrm>
        </p:spPr>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4">
            <a:extLst>
              <a:ext uri="{FF2B5EF4-FFF2-40B4-BE49-F238E27FC236}">
                <a16:creationId xmlns:a16="http://schemas.microsoft.com/office/drawing/2014/main" id="{7CB1E5FF-9208-458C-93B6-9917D0A74174}"/>
              </a:ext>
            </a:extLst>
          </p:cNvPr>
          <p:cNvSpPr txBox="1">
            <a:spLocks/>
          </p:cNvSpPr>
          <p:nvPr/>
        </p:nvSpPr>
        <p:spPr>
          <a:xfrm>
            <a:off x="0" y="9022080"/>
            <a:ext cx="6172879" cy="274320"/>
          </a:xfrm>
          <a:prstGeom prst="rect">
            <a:avLst/>
          </a:prstGeom>
        </p:spPr>
        <p:txBody>
          <a:bodyPr vert="horz" lIns="145542" tIns="72772" rIns="145542" bIns="72772" rtlCol="0" anchor="b"/>
          <a:lstStyle>
            <a:defPPr>
              <a:defRPr lang="en-US"/>
            </a:defPPr>
            <a:lvl1pPr marL="0" algn="l" defTabSz="914400" rtl="0" eaLnBrk="1" latinLnBrk="0" hangingPunct="1">
              <a:defRPr sz="600" kern="1200">
                <a:solidFill>
                  <a:schemeClr val="tx1"/>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82596"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3" name="Notes Placeholder 2">
            <a:extLst>
              <a:ext uri="{FF2B5EF4-FFF2-40B4-BE49-F238E27FC236}">
                <a16:creationId xmlns:a16="http://schemas.microsoft.com/office/drawing/2014/main" id="{ED7D5CC4-3CE4-1345-9E2C-8CF5691ACDB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41108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21E58-5A5F-3043-9559-8785D58C8F27}"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306522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221E58-5A5F-3043-9559-8785D58C8F27}" type="slidenum">
              <a:rPr kumimoji="0" lang="en-US" sz="1200" b="0"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8464720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dirty="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dirty="0"/>
              <a:t>Explore overviews, tutorials,</a:t>
            </a:r>
            <a:br>
              <a:rPr lang="en-US" sz="2000" dirty="0"/>
            </a:br>
            <a:r>
              <a:rPr lang="en-US" sz="2000" dirty="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dirty="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dirty="0"/>
              <a:t>Complete interactive learning</a:t>
            </a:r>
            <a:br>
              <a:rPr lang="en-US" sz="2000" dirty="0"/>
            </a:br>
            <a:r>
              <a:rPr lang="en-US" sz="2000" dirty="0"/>
              <a:t>exercises, watch videos, and</a:t>
            </a:r>
            <a:br>
              <a:rPr lang="en-US" sz="2000" dirty="0"/>
            </a:br>
            <a:r>
              <a:rPr lang="en-US" sz="2000" dirty="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dirty="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dirty="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dirty="0">
                <a:solidFill>
                  <a:schemeClr val="tx1"/>
                </a:solidFill>
                <a:effectLst/>
                <a:latin typeface="+mn-lt"/>
                <a:ea typeface="+mn-ea"/>
                <a:cs typeface="+mn-cs"/>
              </a:rPr>
              <a:t>Validate your technical knowledge</a:t>
            </a:r>
            <a:br>
              <a:rPr lang="en-US" sz="1800" kern="1200" dirty="0">
                <a:solidFill>
                  <a:schemeClr val="tx1"/>
                </a:solidFill>
                <a:effectLst/>
                <a:latin typeface="+mn-lt"/>
                <a:ea typeface="+mn-ea"/>
                <a:cs typeface="+mn-cs"/>
              </a:rPr>
            </a:br>
            <a:r>
              <a:rPr lang="en-US" sz="1800" kern="1200" dirty="0">
                <a:solidFill>
                  <a:schemeClr val="tx1"/>
                </a:solidFill>
                <a:effectLst/>
                <a:latin typeface="+mn-lt"/>
                <a:ea typeface="+mn-ea"/>
                <a:cs typeface="+mn-cs"/>
              </a:rPr>
              <a:t>and ability with Microsoft Certification.</a:t>
            </a:r>
            <a:endParaRPr lang="en-US" sz="2000" dirty="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549691" y="3682573"/>
            <a:ext cx="2468880" cy="307777"/>
          </a:xfrm>
        </p:spPr>
        <p:txBody>
          <a:bodyPr/>
          <a:lstStyle>
            <a:lvl1pPr marL="0" indent="0" algn="ctr">
              <a:spcBef>
                <a:spcPts val="2400"/>
              </a:spcBef>
              <a:spcAft>
                <a:spcPts val="600"/>
              </a:spcAft>
              <a:buNone/>
              <a:defRPr sz="2000" b="0">
                <a:solidFill>
                  <a:schemeClr val="accent1"/>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395995" y="3682573"/>
            <a:ext cx="2468880" cy="307777"/>
          </a:xfrm>
        </p:spPr>
        <p:txBody>
          <a:bodyPr/>
          <a:lstStyle>
            <a:lvl1pPr marL="0" indent="0" algn="ctr">
              <a:spcBef>
                <a:spcPts val="2400"/>
              </a:spcBef>
              <a:spcAft>
                <a:spcPts val="600"/>
              </a:spcAft>
              <a:buNone/>
              <a:defRPr lang="en-US" sz="2000" b="0" kern="1200" spc="0" baseline="0" dirty="0">
                <a:solidFill>
                  <a:schemeClr val="accent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3682573"/>
            <a:ext cx="2468880" cy="307777"/>
          </a:xfrm>
        </p:spPr>
        <p:txBody>
          <a:bodyPr/>
          <a:lstStyle>
            <a:lvl1pPr marL="0" indent="0" algn="ctr">
              <a:spcBef>
                <a:spcPts val="2400"/>
              </a:spcBef>
              <a:spcAft>
                <a:spcPts val="600"/>
              </a:spcAft>
              <a:buNone/>
              <a:defRPr lang="en-US" sz="2000" b="0" kern="1200" spc="0" baseline="0" dirty="0">
                <a:solidFill>
                  <a:schemeClr val="accent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088604" y="3682573"/>
            <a:ext cx="2468880" cy="307777"/>
          </a:xfrm>
        </p:spPr>
        <p:txBody>
          <a:bodyPr/>
          <a:lstStyle>
            <a:lvl1pPr marL="0" indent="0" algn="ctr">
              <a:spcBef>
                <a:spcPts val="2400"/>
              </a:spcBef>
              <a:spcAft>
                <a:spcPts val="600"/>
              </a:spcAft>
              <a:buNone/>
              <a:defRPr lang="en-US" sz="2000" b="0" kern="1200" spc="0" baseline="0" dirty="0">
                <a:solidFill>
                  <a:schemeClr val="accent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8" name="Title 7">
            <a:extLst>
              <a:ext uri="{FF2B5EF4-FFF2-40B4-BE49-F238E27FC236}">
                <a16:creationId xmlns:a16="http://schemas.microsoft.com/office/drawing/2014/main" id="{DCC4DBD3-E63C-42CF-822D-9FF3DCC170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1962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0EC786F-C504-DE4A-A96E-5722F83CEE6F}"/>
              </a:ext>
            </a:extLst>
          </p:cNvPr>
          <p:cNvSpPr>
            <a:spLocks noGrp="1"/>
          </p:cNvSpPr>
          <p:nvPr>
            <p:ph type="pic" sz="quarter" idx="10"/>
          </p:nvPr>
        </p:nvSpPr>
        <p:spPr>
          <a:xfrm>
            <a:off x="1713707" y="958850"/>
            <a:ext cx="8764587" cy="4940300"/>
          </a:xfrm>
          <a:effectLst>
            <a:outerShdw blurRad="292100" dist="139700" dir="2700000" algn="ctr" rotWithShape="0">
              <a:srgbClr val="000000">
                <a:alpha val="25000"/>
              </a:srgbClr>
            </a:outerShdw>
          </a:effectLst>
        </p:spPr>
        <p:txBody>
          <a:bodyPr/>
          <a:lstStyle/>
          <a:p>
            <a:endParaRPr lang="en-US"/>
          </a:p>
        </p:txBody>
      </p:sp>
      <p:sp>
        <p:nvSpPr>
          <p:cNvPr id="14" name="Title 13">
            <a:extLst>
              <a:ext uri="{FF2B5EF4-FFF2-40B4-BE49-F238E27FC236}">
                <a16:creationId xmlns:a16="http://schemas.microsoft.com/office/drawing/2014/main" id="{BA6992F7-B366-F94F-BF55-8A80DA41E756}"/>
              </a:ext>
            </a:extLst>
          </p:cNvPr>
          <p:cNvSpPr>
            <a:spLocks noGrp="1"/>
          </p:cNvSpPr>
          <p:nvPr>
            <p:ph type="title"/>
          </p:nvPr>
        </p:nvSpPr>
        <p:spPr>
          <a:xfrm>
            <a:off x="1709854" y="6253144"/>
            <a:ext cx="8772292" cy="276999"/>
          </a:xfrm>
          <a:noFill/>
        </p:spPr>
        <p:txBody>
          <a:bodyPr vert="horz" wrap="square" lIns="91440" tIns="45720" rIns="91440" bIns="45720" rtlCol="0" anchor="ctr">
            <a:spAutoFit/>
          </a:bodyPr>
          <a:lstStyle>
            <a:lvl1pPr algn="ctr">
              <a:defRPr kumimoji="0" lang="en-US" sz="1200" b="0" i="0" u="none" strike="noStrike" cap="none" spc="0" normalizeH="0" baseline="0">
                <a:ln>
                  <a:noFill/>
                </a:ln>
                <a:solidFill>
                  <a:prstClr val="white">
                    <a:lumMod val="50000"/>
                  </a:prstClr>
                </a:solidFill>
                <a:effectLst/>
                <a:uLnTx/>
                <a:uFillTx/>
                <a:latin typeface="Open Sans" charset="0"/>
                <a:ea typeface="Open Sans" charset="0"/>
                <a:cs typeface="Open Sans" charset="0"/>
              </a:defRPr>
            </a:lvl1pPr>
          </a:lstStyle>
          <a:p>
            <a:pPr marL="228600" marR="0" lvl="0" indent="-228600" algn="ctr" fontAlgn="auto">
              <a:lnSpc>
                <a:spcPct val="100000"/>
              </a:lnSpc>
              <a:spcBef>
                <a:spcPts val="0"/>
              </a:spcBef>
              <a:spcAft>
                <a:spcPts val="0"/>
              </a:spcAft>
              <a:buClrTx/>
              <a:buSzTx/>
              <a:buFont typeface="Arial"/>
              <a:tabLst/>
            </a:pPr>
            <a:r>
              <a:rPr lang="en-US"/>
              <a:t>Click to edit Master title style</a:t>
            </a:r>
          </a:p>
        </p:txBody>
      </p:sp>
    </p:spTree>
    <p:extLst>
      <p:ext uri="{BB962C8B-B14F-4D97-AF65-F5344CB8AC3E}">
        <p14:creationId xmlns:p14="http://schemas.microsoft.com/office/powerpoint/2010/main" val="226667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034681"/>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4506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D4355-CEA7-984A-97D4-193E900B23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351416-AF48-F349-827B-FEED33D797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757D0B-2BBC-0044-8D6C-85D4281084D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54E27B-9397-0940-84F3-117AB5746FD0}"/>
              </a:ext>
            </a:extLst>
          </p:cNvPr>
          <p:cNvSpPr>
            <a:spLocks noGrp="1"/>
          </p:cNvSpPr>
          <p:nvPr>
            <p:ph type="dt" sz="half" idx="10"/>
          </p:nvPr>
        </p:nvSpPr>
        <p:spPr/>
        <p:txBody>
          <a:bodyPr/>
          <a:lstStyle/>
          <a:p>
            <a:fld id="{3D2AC8B6-206E-4941-A594-A009193BF1AE}" type="datetimeFigureOut">
              <a:rPr lang="en-US" smtClean="0"/>
              <a:t>9/4/2020</a:t>
            </a:fld>
            <a:endParaRPr lang="en-US"/>
          </a:p>
        </p:txBody>
      </p:sp>
      <p:sp>
        <p:nvSpPr>
          <p:cNvPr id="6" name="Footer Placeholder 5">
            <a:extLst>
              <a:ext uri="{FF2B5EF4-FFF2-40B4-BE49-F238E27FC236}">
                <a16:creationId xmlns:a16="http://schemas.microsoft.com/office/drawing/2014/main" id="{9FFC1B55-160F-F54F-8D21-27628CB50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938555-93DE-E445-B458-9710A4A6B93B}"/>
              </a:ext>
            </a:extLst>
          </p:cNvPr>
          <p:cNvSpPr>
            <a:spLocks noGrp="1"/>
          </p:cNvSpPr>
          <p:nvPr>
            <p:ph type="sldNum" sz="quarter" idx="12"/>
          </p:nvPr>
        </p:nvSpPr>
        <p:spPr/>
        <p:txBody>
          <a:bodyPr/>
          <a:lstStyle/>
          <a:p>
            <a:fld id="{B143C314-00A3-EF45-BA2E-B59420152A8A}" type="slidenum">
              <a:rPr lang="en-US" smtClean="0"/>
              <a:t>‹#›</a:t>
            </a:fld>
            <a:endParaRPr lang="en-US"/>
          </a:p>
        </p:txBody>
      </p:sp>
    </p:spTree>
    <p:extLst>
      <p:ext uri="{BB962C8B-B14F-4D97-AF65-F5344CB8AC3E}">
        <p14:creationId xmlns:p14="http://schemas.microsoft.com/office/powerpoint/2010/main" val="19198420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BFA90-806F-5441-97B7-D978C3F7BB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00D4DD-E419-A04B-A936-F2B2E2B5BA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655D5B-38DE-CB4D-ABC7-15923DB26DE9}"/>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5" name="Footer Placeholder 4">
            <a:extLst>
              <a:ext uri="{FF2B5EF4-FFF2-40B4-BE49-F238E27FC236}">
                <a16:creationId xmlns:a16="http://schemas.microsoft.com/office/drawing/2014/main" id="{263378F3-7915-714A-AE6F-628D19470F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44E55C-25A0-0B40-9BBF-BA317D0A23B0}"/>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26500240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94FB7-F034-2149-A019-3C9ABC2BB3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5DB16F-2013-4648-8769-27141586D7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88C7F8-44F6-844F-8A21-1C43DB349CC7}"/>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5" name="Footer Placeholder 4">
            <a:extLst>
              <a:ext uri="{FF2B5EF4-FFF2-40B4-BE49-F238E27FC236}">
                <a16:creationId xmlns:a16="http://schemas.microsoft.com/office/drawing/2014/main" id="{C9B8828F-6568-484D-A46B-65B1AED09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5F3D15-C23B-684C-9149-BBBD4B07D56B}"/>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1716122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54C67-8373-2942-84AB-B8A2577552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4611E5-0C7A-654C-88E6-DAD454FF23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4216B1-4C3C-704C-959F-57B5BE482AE5}"/>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5" name="Footer Placeholder 4">
            <a:extLst>
              <a:ext uri="{FF2B5EF4-FFF2-40B4-BE49-F238E27FC236}">
                <a16:creationId xmlns:a16="http://schemas.microsoft.com/office/drawing/2014/main" id="{BBA573E7-3FAB-F547-863E-1A6E897E18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1BC24-D06C-5E47-A8FE-44BE5D899AE5}"/>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23394941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06C0-6F1F-754A-8CAC-2EA9842AF2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3F498D-A028-0F4D-8907-25AD7F0E8E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EC7C88-52D4-474E-B3BC-FF21CC268A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76840C-1EE4-FB42-9892-E2A4B1997450}"/>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6" name="Footer Placeholder 5">
            <a:extLst>
              <a:ext uri="{FF2B5EF4-FFF2-40B4-BE49-F238E27FC236}">
                <a16:creationId xmlns:a16="http://schemas.microsoft.com/office/drawing/2014/main" id="{45D3BBE5-ABA0-4948-BE08-EFA96635F3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D5135-D522-B84C-BD9B-3AD04B5470DD}"/>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205321395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5499B-98E1-B94E-8170-D8B7BAB6C3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C7911A-C01F-B44E-BFE2-8FF827586D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CCC8A3-14A5-E141-86A3-68230F16EA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27DB8C-6707-FA43-95E1-4F7A15127D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F0B90E-5C1C-D340-B851-F31E79A978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63E2F7-6577-7C49-A095-118E64D3CB3A}"/>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8" name="Footer Placeholder 7">
            <a:extLst>
              <a:ext uri="{FF2B5EF4-FFF2-40B4-BE49-F238E27FC236}">
                <a16:creationId xmlns:a16="http://schemas.microsoft.com/office/drawing/2014/main" id="{34D663FC-8579-8B40-A009-9A0A79E6E9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6BCD68-A356-B140-8532-CEC10E6A96E6}"/>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41366254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60B1A-0D97-8C4C-8707-5E5A529B9E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EF7A6B-6CAA-0542-A789-D37ECB5E5940}"/>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4" name="Footer Placeholder 3">
            <a:extLst>
              <a:ext uri="{FF2B5EF4-FFF2-40B4-BE49-F238E27FC236}">
                <a16:creationId xmlns:a16="http://schemas.microsoft.com/office/drawing/2014/main" id="{AF7282E6-CB59-4640-839E-2B9DC6B68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B6634E-39A8-774B-9C1A-738A441B3BC7}"/>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10271500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72D1A6-6A78-0E4B-870D-A86FB74BAC37}"/>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3" name="Footer Placeholder 2">
            <a:extLst>
              <a:ext uri="{FF2B5EF4-FFF2-40B4-BE49-F238E27FC236}">
                <a16:creationId xmlns:a16="http://schemas.microsoft.com/office/drawing/2014/main" id="{49344FAB-E8ED-E040-95E9-2298DB5065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138332-1554-D743-B8D5-7F8FB6FE2939}"/>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18776728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F2B9-4F44-A845-A9FD-2A7E6A14E8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7A842E-D66B-A74B-9754-51074C46AB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DDEAA1-A9DD-B043-851A-6BDC374CF7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EB4D2D-4A7E-534C-89D2-C36F3774478D}"/>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6" name="Footer Placeholder 5">
            <a:extLst>
              <a:ext uri="{FF2B5EF4-FFF2-40B4-BE49-F238E27FC236}">
                <a16:creationId xmlns:a16="http://schemas.microsoft.com/office/drawing/2014/main" id="{3525E41D-3A3A-4D4B-871A-08ACDD1556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817AC1-B9AF-7E42-98CF-F12819F6DE4A}"/>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971227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5CC7A-770E-734F-AED4-E13176FE02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D9D504C-7F65-FB49-9C9D-3FED5A262A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801B6E-1BB1-8745-9828-B46175FA6E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DDDC1E-B5D8-3340-BD8A-C36B26CC5BD9}"/>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6" name="Footer Placeholder 5">
            <a:extLst>
              <a:ext uri="{FF2B5EF4-FFF2-40B4-BE49-F238E27FC236}">
                <a16:creationId xmlns:a16="http://schemas.microsoft.com/office/drawing/2014/main" id="{3F75C6C9-0C19-254A-A04A-3E8614D5E9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216EDA-7CFE-ED4D-8134-BB855448FAE5}"/>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298217761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453F1-FB54-254B-8863-3802211FD2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4863EA-1BD1-B24E-9582-93ED1F0116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8E077-08AE-7047-8FEF-D46E2446D18F}"/>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5" name="Footer Placeholder 4">
            <a:extLst>
              <a:ext uri="{FF2B5EF4-FFF2-40B4-BE49-F238E27FC236}">
                <a16:creationId xmlns:a16="http://schemas.microsoft.com/office/drawing/2014/main" id="{C6C4B2E0-B540-FE45-9AE0-290B86DCE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87573-BF50-1240-8AF2-330C90EEBE28}"/>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387555698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F8D72-7EF3-E74A-BBED-7D70A8D5C8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EF9DC4-63EA-2247-9E16-588A2D5384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E210D2-4743-C046-B5A1-C4095D5E7333}"/>
              </a:ext>
            </a:extLst>
          </p:cNvPr>
          <p:cNvSpPr>
            <a:spLocks noGrp="1"/>
          </p:cNvSpPr>
          <p:nvPr>
            <p:ph type="dt" sz="half" idx="10"/>
          </p:nvPr>
        </p:nvSpPr>
        <p:spPr/>
        <p:txBody>
          <a:bodyPr/>
          <a:lstStyle/>
          <a:p>
            <a:fld id="{6B1A0712-FC05-194A-B300-3AF2AB6F9036}" type="datetimeFigureOut">
              <a:rPr lang="en-US" smtClean="0"/>
              <a:t>9/4/2020</a:t>
            </a:fld>
            <a:endParaRPr lang="en-US"/>
          </a:p>
        </p:txBody>
      </p:sp>
      <p:sp>
        <p:nvSpPr>
          <p:cNvPr id="5" name="Footer Placeholder 4">
            <a:extLst>
              <a:ext uri="{FF2B5EF4-FFF2-40B4-BE49-F238E27FC236}">
                <a16:creationId xmlns:a16="http://schemas.microsoft.com/office/drawing/2014/main" id="{5DFB4985-C436-C144-A5D5-4A3361149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C174F-F8AF-824A-9B1C-97DAAABFDBD4}"/>
              </a:ext>
            </a:extLst>
          </p:cNvPr>
          <p:cNvSpPr>
            <a:spLocks noGrp="1"/>
          </p:cNvSpPr>
          <p:nvPr>
            <p:ph type="sldNum" sz="quarter" idx="12"/>
          </p:nvPr>
        </p:nvSpPr>
        <p:spPr/>
        <p:txBody>
          <a:bodyPr/>
          <a:lstStyle/>
          <a:p>
            <a:fld id="{12F10614-3050-5243-BDA8-D832D9535544}" type="slidenum">
              <a:rPr lang="en-US" smtClean="0"/>
              <a:t>‹#›</a:t>
            </a:fld>
            <a:endParaRPr lang="en-US"/>
          </a:p>
        </p:txBody>
      </p:sp>
    </p:spTree>
    <p:extLst>
      <p:ext uri="{BB962C8B-B14F-4D97-AF65-F5344CB8AC3E}">
        <p14:creationId xmlns:p14="http://schemas.microsoft.com/office/powerpoint/2010/main" val="17353812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28818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11778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447279"/>
      </p:ext>
    </p:extLst>
  </p:cSld>
  <p:clrMapOvr>
    <a:overrideClrMapping bg1="dk1" tx1="lt1" bg2="dk2" tx2="lt2" accent1="accent1" accent2="accent2" accent3="accent3" accent4="accent4" accent5="accent5" accent6="accent6" hlink="hlink" folHlink="folHlink"/>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theme" Target="../theme/theme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47" r:id="rId33"/>
    <p:sldLayoutId id="2147484948" r:id="rId34"/>
    <p:sldLayoutId id="2147484949" r:id="rId35"/>
    <p:sldLayoutId id="2147484950" r:id="rId36"/>
    <p:sldLayoutId id="2147484951"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51284C-F099-294F-A1B1-13A9B7F9B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9E145B-E89C-F043-A8AC-C18E4DF488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6A6514-A716-3244-B1EF-6025878791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6B1A0712-FC05-194A-B300-3AF2AB6F9036}" type="datetimeFigureOut">
              <a:rPr lang="en-US" smtClean="0"/>
              <a:pPr/>
              <a:t>9/4/2020</a:t>
            </a:fld>
            <a:endParaRPr lang="en-US"/>
          </a:p>
        </p:txBody>
      </p:sp>
      <p:sp>
        <p:nvSpPr>
          <p:cNvPr id="5" name="Footer Placeholder 4">
            <a:extLst>
              <a:ext uri="{FF2B5EF4-FFF2-40B4-BE49-F238E27FC236}">
                <a16:creationId xmlns:a16="http://schemas.microsoft.com/office/drawing/2014/main" id="{706351A4-7305-7D46-B0F2-43236C6052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8DCA939C-16EE-9541-8324-C6EFFB25B1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defRPr>
            </a:lvl1pPr>
          </a:lstStyle>
          <a:p>
            <a:fld id="{12F10614-3050-5243-BDA8-D832D9535544}" type="slidenum">
              <a:rPr lang="en-US" smtClean="0"/>
              <a:pPr/>
              <a:t>‹#›</a:t>
            </a:fld>
            <a:endParaRPr lang="en-US"/>
          </a:p>
        </p:txBody>
      </p:sp>
    </p:spTree>
    <p:extLst>
      <p:ext uri="{BB962C8B-B14F-4D97-AF65-F5344CB8AC3E}">
        <p14:creationId xmlns:p14="http://schemas.microsoft.com/office/powerpoint/2010/main" val="41057965"/>
      </p:ext>
    </p:extLst>
  </p:cSld>
  <p:clrMap bg1="lt1" tx1="dk1" bg2="lt2" tx2="dk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7" r:id="rId5"/>
    <p:sldLayoutId id="2147484958" r:id="rId6"/>
    <p:sldLayoutId id="2147484959" r:id="rId7"/>
    <p:sldLayoutId id="2147484960" r:id="rId8"/>
    <p:sldLayoutId id="2147484961" r:id="rId9"/>
    <p:sldLayoutId id="2147484962" r:id="rId10"/>
    <p:sldLayoutId id="2147484963" r:id="rId11"/>
    <p:sldLayoutId id="2147484964" r:id="rId12"/>
    <p:sldLayoutId id="2147484965" r:id="rId13"/>
    <p:sldLayoutId id="2147484966" r:id="rId14"/>
  </p:sldLayoutIdLst>
  <p:txStyles>
    <p:titleStyle>
      <a:lvl1pPr algn="l" defTabSz="914400" rtl="0" eaLnBrk="1" latinLnBrk="0" hangingPunct="1">
        <a:lnSpc>
          <a:spcPct val="90000"/>
        </a:lnSpc>
        <a:spcBef>
          <a:spcPct val="0"/>
        </a:spcBef>
        <a:buNone/>
        <a:defRPr sz="4400" b="0" i="0" kern="1200">
          <a:solidFill>
            <a:schemeClr val="tx1"/>
          </a:solidFill>
          <a:latin typeface="Roboto"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9.tiff"/><Relationship Id="rId7"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28.emf"/><Relationship Id="rId5" Type="http://schemas.openxmlformats.org/officeDocument/2006/relationships/image" Target="../media/image51.sv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4.xml"/><Relationship Id="rId1" Type="http://schemas.openxmlformats.org/officeDocument/2006/relationships/tags" Target="../tags/tag5.xml"/><Relationship Id="rId4" Type="http://schemas.openxmlformats.org/officeDocument/2006/relationships/image" Target="../media/image54.png"/></Relationships>
</file>

<file path=ppt/slides/_rels/slide1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43.png"/><Relationship Id="rId7"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51.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8" Type="http://schemas.openxmlformats.org/officeDocument/2006/relationships/hyperlink" Target="https://aka.ms/FairLearnWhitepaper" TargetMode="External"/><Relationship Id="rId3" Type="http://schemas.openxmlformats.org/officeDocument/2006/relationships/hyperlink" Target="https://aka.ms/RAIresources" TargetMode="External"/><Relationship Id="rId7" Type="http://schemas.openxmlformats.org/officeDocument/2006/relationships/hyperlink" Target="https://github.com/fairlearn" TargetMode="External"/><Relationship Id="rId12" Type="http://schemas.openxmlformats.org/officeDocument/2006/relationships/hyperlink" Target="https://docs.microsoft.com/azure/machine-learning/how-to-machine-learning-interpretability"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docs.microsoft.com/azure/architecture/guide/responsible-innovation" TargetMode="External"/><Relationship Id="rId11" Type="http://schemas.openxmlformats.org/officeDocument/2006/relationships/hyperlink" Target="https://aka.ms/InterpretMLWhitepaper" TargetMode="External"/><Relationship Id="rId5" Type="http://schemas.openxmlformats.org/officeDocument/2006/relationships/hyperlink" Target="https://docs.microsoft.com/en-us/azure/machine-learning/concept-responsible-ml" TargetMode="External"/><Relationship Id="rId10" Type="http://schemas.openxmlformats.org/officeDocument/2006/relationships/hyperlink" Target="https://github.com/interpretml" TargetMode="External"/><Relationship Id="rId4" Type="http://schemas.openxmlformats.org/officeDocument/2006/relationships/hyperlink" Target="https://azure.microsoft.com/en-us/services/machine-learning/" TargetMode="External"/><Relationship Id="rId9" Type="http://schemas.openxmlformats.org/officeDocument/2006/relationships/hyperlink" Target="https://docs.microsoft.com/azure/machine-learning/concept-fairness-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capgemini.com/news/ethics-in-ai/"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azure/machine-learning/concept-fairness-ml" TargetMode="External"/><Relationship Id="rId13" Type="http://schemas.openxmlformats.org/officeDocument/2006/relationships/hyperlink" Target="https://github.com/opendifferentialprivacy" TargetMode="External"/><Relationship Id="rId18" Type="http://schemas.openxmlformats.org/officeDocument/2006/relationships/hyperlink" Target="https://docs.microsoft.com/azure/machine-learning/how-to-homomorphic-encryption-seal" TargetMode="External"/><Relationship Id="rId3" Type="http://schemas.openxmlformats.org/officeDocument/2006/relationships/hyperlink" Target="https://aka.ms/RAIresources" TargetMode="External"/><Relationship Id="rId7" Type="http://schemas.openxmlformats.org/officeDocument/2006/relationships/hyperlink" Target="https://aka.ms/FairLearnWhitepaper" TargetMode="External"/><Relationship Id="rId12" Type="http://schemas.openxmlformats.org/officeDocument/2006/relationships/hyperlink" Target="https://docs.microsoft.com/azure/architecture/guide/responsible-innovation" TargetMode="External"/><Relationship Id="rId17" Type="http://schemas.openxmlformats.org/officeDocument/2006/relationships/hyperlink" Target="https://github.com/Microsoft/SEAL" TargetMode="External"/><Relationship Id="rId2" Type="http://schemas.openxmlformats.org/officeDocument/2006/relationships/notesSlide" Target="../notesSlides/notesSlide17.xml"/><Relationship Id="rId16" Type="http://schemas.openxmlformats.org/officeDocument/2006/relationships/hyperlink" Target="https://aka.ms/WhiteNoiseWhitePaper" TargetMode="External"/><Relationship Id="rId20" Type="http://schemas.openxmlformats.org/officeDocument/2006/relationships/hyperlink" Target="https://github.com/microsoft/MLOps/blob/master/pytorch_with_datasheet/model_with_datasheet.ipynb" TargetMode="External"/><Relationship Id="rId1" Type="http://schemas.openxmlformats.org/officeDocument/2006/relationships/slideLayout" Target="../slideLayouts/slideLayout6.xml"/><Relationship Id="rId6" Type="http://schemas.openxmlformats.org/officeDocument/2006/relationships/hyperlink" Target="https://github.com/fairlearn" TargetMode="External"/><Relationship Id="rId11" Type="http://schemas.openxmlformats.org/officeDocument/2006/relationships/hyperlink" Target="https://docs.microsoft.com/azure/machine-learning/how-to-machine-learning-interpretability" TargetMode="External"/><Relationship Id="rId5" Type="http://schemas.openxmlformats.org/officeDocument/2006/relationships/hyperlink" Target="https://docs.microsoft.com/en-us/azure/machine-learning/concept-responsible-ml" TargetMode="External"/><Relationship Id="rId15" Type="http://schemas.openxmlformats.org/officeDocument/2006/relationships/hyperlink" Target="https://docs.microsoft.com/azure/machine-learning/how-to-differential-privacy" TargetMode="External"/><Relationship Id="rId10" Type="http://schemas.openxmlformats.org/officeDocument/2006/relationships/hyperlink" Target="https://aka.ms/InterpretMLWhitepaper" TargetMode="External"/><Relationship Id="rId19" Type="http://schemas.openxmlformats.org/officeDocument/2006/relationships/hyperlink" Target="https://www.microsoft.com/en-us/research/publication/datasheets-for-datasets/" TargetMode="External"/><Relationship Id="rId4" Type="http://schemas.openxmlformats.org/officeDocument/2006/relationships/hyperlink" Target="https://azure.microsoft.com/en-us/services/machine-learning/" TargetMode="External"/><Relationship Id="rId9" Type="http://schemas.openxmlformats.org/officeDocument/2006/relationships/hyperlink" Target="https://github.com/interpretml" TargetMode="External"/><Relationship Id="rId14" Type="http://schemas.openxmlformats.org/officeDocument/2006/relationships/hyperlink" Target="https://docs.microsoft.com/azure/machine-learning/concept-differential-privacy"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5.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5.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5.xml"/><Relationship Id="rId1" Type="http://schemas.openxmlformats.org/officeDocument/2006/relationships/tags" Target="../tags/tag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F2DD97-7BD1-4D5F-AA97-B5DB967CAAA5}"/>
              </a:ext>
              <a:ext uri="{C183D7F6-B498-43B3-948B-1728B52AA6E4}">
                <adec:decorative xmlns:adec="http://schemas.microsoft.com/office/drawing/2017/decorative" val="1"/>
              </a:ext>
            </a:extLst>
          </p:cNvPr>
          <p:cNvPicPr>
            <a:picLocks noChangeAspect="1"/>
          </p:cNvPicPr>
          <p:nvPr/>
        </p:nvPicPr>
        <p:blipFill rotWithShape="1">
          <a:blip r:embed="rId3"/>
          <a:srcRect r="2477"/>
          <a:stretch/>
        </p:blipFill>
        <p:spPr>
          <a:xfrm>
            <a:off x="3047533" y="0"/>
            <a:ext cx="9144467" cy="6858000"/>
          </a:xfrm>
          <a:prstGeom prst="rect">
            <a:avLst/>
          </a:prstGeom>
        </p:spPr>
      </p:pic>
      <p:sp>
        <p:nvSpPr>
          <p:cNvPr id="3" name="Rectangle 2">
            <a:extLst>
              <a:ext uri="{FF2B5EF4-FFF2-40B4-BE49-F238E27FC236}">
                <a16:creationId xmlns:a16="http://schemas.microsoft.com/office/drawing/2014/main" id="{354CAEC3-FBEB-40CE-990E-13EC86A726D3}"/>
              </a:ext>
              <a:ext uri="{C183D7F6-B498-43B3-948B-1728B52AA6E4}">
                <adec:decorative xmlns:adec="http://schemas.microsoft.com/office/drawing/2017/decorative" val="1"/>
              </a:ext>
            </a:extLst>
          </p:cNvPr>
          <p:cNvSpPr/>
          <p:nvPr/>
        </p:nvSpPr>
        <p:spPr>
          <a:xfrm>
            <a:off x="2463800" y="10"/>
            <a:ext cx="7229972" cy="6857990"/>
          </a:xfrm>
          <a:prstGeom prst="rect">
            <a:avLst/>
          </a:prstGeom>
          <a:gradFill>
            <a:gsLst>
              <a:gs pos="38000">
                <a:schemeClr val="bg1"/>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5852111" cy="1107996"/>
          </a:xfrm>
        </p:spPr>
        <p:txBody>
          <a:bodyPr/>
          <a:lstStyle/>
          <a:p>
            <a:r>
              <a:rPr lang="en-US" dirty="0"/>
              <a:t>Responsible ML:</a:t>
            </a:r>
            <a:br>
              <a:rPr lang="en-US" dirty="0"/>
            </a:br>
            <a:r>
              <a:rPr lang="en-US" dirty="0"/>
              <a:t>Getting Started and Analyzing Your Models</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02068" y="4688056"/>
            <a:ext cx="9144000" cy="1015663"/>
          </a:xfrm>
        </p:spPr>
        <p:txBody>
          <a:bodyPr/>
          <a:lstStyle/>
          <a:p>
            <a:r>
              <a:rPr lang="en-US" dirty="0"/>
              <a:t>Malika Malik</a:t>
            </a:r>
          </a:p>
          <a:p>
            <a:r>
              <a:rPr lang="en-US" dirty="0"/>
              <a:t>Data &amp; AI Cloud Solution Architect</a:t>
            </a:r>
          </a:p>
          <a:p>
            <a:endParaRPr lang="en-US" dirty="0"/>
          </a:p>
        </p:txBody>
      </p:sp>
    </p:spTree>
    <p:extLst>
      <p:ext uri="{BB962C8B-B14F-4D97-AF65-F5344CB8AC3E}">
        <p14:creationId xmlns:p14="http://schemas.microsoft.com/office/powerpoint/2010/main" val="2706361960"/>
      </p:ext>
    </p:extLst>
  </p:cSld>
  <p:clrMapOvr>
    <a:masterClrMapping/>
  </p:clrMapOvr>
  <mc:AlternateContent xmlns:mc="http://schemas.openxmlformats.org/markup-compatibility/2006" xmlns:p14="http://schemas.microsoft.com/office/powerpoint/2010/main">
    <mc:Choice Requires="p14">
      <p:transition spd="med" p14:dur="700" advTm="5490">
        <p:fade/>
      </p:transition>
    </mc:Choice>
    <mc:Fallback xmlns="">
      <p:transition spd="med" advTm="549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376F21-5525-4134-AD7D-9257F0D2BB18}"/>
              </a:ext>
            </a:extLst>
          </p:cNvPr>
          <p:cNvSpPr>
            <a:spLocks noGrp="1"/>
          </p:cNvSpPr>
          <p:nvPr>
            <p:ph type="title"/>
          </p:nvPr>
        </p:nvSpPr>
        <p:spPr>
          <a:xfrm>
            <a:off x="588263" y="457200"/>
            <a:ext cx="11018520" cy="553998"/>
          </a:xfrm>
        </p:spPr>
        <p:txBody>
          <a:bodyPr/>
          <a:lstStyle/>
          <a:p>
            <a:r>
              <a:rPr lang="en-US" dirty="0"/>
              <a:t>Assessing unfairness in your model</a:t>
            </a:r>
          </a:p>
        </p:txBody>
      </p:sp>
      <p:sp>
        <p:nvSpPr>
          <p:cNvPr id="22" name="Rectangle 21">
            <a:extLst>
              <a:ext uri="{FF2B5EF4-FFF2-40B4-BE49-F238E27FC236}">
                <a16:creationId xmlns:a16="http://schemas.microsoft.com/office/drawing/2014/main" id="{301144EA-72D2-4B9D-AB03-E398D6A0FE45}"/>
              </a:ext>
              <a:ext uri="{C183D7F6-B498-43B3-948B-1728B52AA6E4}">
                <adec:decorative xmlns:adec="http://schemas.microsoft.com/office/drawing/2017/decorative" val="1"/>
              </a:ext>
            </a:extLst>
          </p:cNvPr>
          <p:cNvSpPr/>
          <p:nvPr/>
        </p:nvSpPr>
        <p:spPr>
          <a:xfrm>
            <a:off x="0" y="1214224"/>
            <a:ext cx="12192000" cy="5643776"/>
          </a:xfrm>
          <a:prstGeom prst="rect">
            <a:avLst/>
          </a:prstGeom>
          <a:gradFill>
            <a:gsLst>
              <a:gs pos="100000">
                <a:srgbClr val="2FBCDB"/>
              </a:gs>
              <a:gs pos="0">
                <a:srgbClr val="188ACA"/>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0E43B9-454F-4872-9A83-0456B1CD9F19}"/>
              </a:ext>
            </a:extLst>
          </p:cNvPr>
          <p:cNvSpPr txBox="1"/>
          <p:nvPr/>
        </p:nvSpPr>
        <p:spPr>
          <a:xfrm>
            <a:off x="586522" y="6116705"/>
            <a:ext cx="4546059" cy="316560"/>
          </a:xfrm>
          <a:prstGeom prst="rect">
            <a:avLst/>
          </a:prstGeom>
          <a:noFill/>
        </p:spPr>
        <p:txBody>
          <a:bodyPr wrap="none" lIns="0" tIns="146304" rIns="0" bIns="146304" rtlCol="0">
            <a:noAutofit/>
          </a:bodyPr>
          <a:lstStyle/>
          <a:p>
            <a:r>
              <a:rPr lang="en-US" sz="1100" dirty="0">
                <a:solidFill>
                  <a:schemeClr val="bg1"/>
                </a:solidFill>
                <a:cs typeface="Segoe UI Light" panose="020B0502040204020203" pitchFamily="34" charset="0"/>
              </a:rPr>
              <a:t>https://github.com/fairlearn/fairlearn</a:t>
            </a:r>
          </a:p>
        </p:txBody>
      </p:sp>
      <p:pic>
        <p:nvPicPr>
          <p:cNvPr id="19" name="Picture 18">
            <a:extLst>
              <a:ext uri="{FF2B5EF4-FFF2-40B4-BE49-F238E27FC236}">
                <a16:creationId xmlns:a16="http://schemas.microsoft.com/office/drawing/2014/main" id="{A6FB05F2-A6FB-4999-8BE4-4749030D646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8128000" y="3531337"/>
            <a:ext cx="3478783" cy="2719049"/>
          </a:xfrm>
          <a:prstGeom prst="rect">
            <a:avLst/>
          </a:prstGeom>
          <a:ln>
            <a:noFill/>
          </a:ln>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238E5F10-A32F-401A-AE20-77C6411120BD}"/>
              </a:ext>
            </a:extLst>
          </p:cNvPr>
          <p:cNvSpPr txBox="1"/>
          <p:nvPr/>
        </p:nvSpPr>
        <p:spPr>
          <a:xfrm>
            <a:off x="4593359" y="2003729"/>
            <a:ext cx="3243564" cy="4369355"/>
          </a:xfrm>
          <a:prstGeom prst="rect">
            <a:avLst/>
          </a:prstGeom>
          <a:noFill/>
        </p:spPr>
        <p:txBody>
          <a:bodyPr wrap="square" lIns="91440" rIns="0" rtlCol="0" anchor="t">
            <a:noAutofit/>
          </a:bodyPr>
          <a:lstStyle/>
          <a:p>
            <a:pPr>
              <a:lnSpc>
                <a:spcPct val="90000"/>
              </a:lnSpc>
              <a:spcAft>
                <a:spcPts val="1200"/>
              </a:spcAft>
            </a:pPr>
            <a:r>
              <a:rPr lang="en-US" sz="2800" dirty="0">
                <a:solidFill>
                  <a:schemeClr val="bg1"/>
                </a:solidFill>
                <a:latin typeface="+mj-lt"/>
                <a:cs typeface="Segoe UI Light"/>
              </a:rPr>
              <a:t>Fairness assessment:</a:t>
            </a:r>
            <a:endParaRPr lang="en-US" sz="2800" dirty="0">
              <a:solidFill>
                <a:schemeClr val="bg1"/>
              </a:solidFill>
              <a:latin typeface="+mj-lt"/>
              <a:cs typeface="Segoe UI Light" panose="020B0502040204020203" pitchFamily="34" charset="0"/>
            </a:endParaRPr>
          </a:p>
          <a:p>
            <a:pPr>
              <a:lnSpc>
                <a:spcPct val="90000"/>
              </a:lnSpc>
              <a:spcAft>
                <a:spcPts val="1200"/>
              </a:spcAft>
            </a:pPr>
            <a:r>
              <a:rPr lang="en-US" sz="1600" dirty="0">
                <a:solidFill>
                  <a:schemeClr val="bg1"/>
                </a:solidFill>
                <a:ea typeface="+mn-lt"/>
                <a:cs typeface="+mn-lt"/>
              </a:rPr>
              <a:t>Use common </a:t>
            </a:r>
            <a:r>
              <a:rPr lang="en-US" sz="1600" dirty="0">
                <a:solidFill>
                  <a:schemeClr val="bg1"/>
                </a:solidFill>
                <a:latin typeface="+mj-lt"/>
                <a:ea typeface="+mn-lt"/>
                <a:cs typeface="+mn-lt"/>
              </a:rPr>
              <a:t>fairness</a:t>
            </a:r>
            <a:r>
              <a:rPr lang="en-US" sz="1600" b="1" dirty="0">
                <a:solidFill>
                  <a:schemeClr val="bg1"/>
                </a:solidFill>
                <a:latin typeface="+mj-lt"/>
                <a:ea typeface="+mn-lt"/>
                <a:cs typeface="+mn-lt"/>
              </a:rPr>
              <a:t> </a:t>
            </a:r>
            <a:r>
              <a:rPr lang="en-US" sz="1600" dirty="0">
                <a:solidFill>
                  <a:schemeClr val="bg1"/>
                </a:solidFill>
                <a:latin typeface="+mj-lt"/>
                <a:ea typeface="+mn-lt"/>
                <a:cs typeface="+mn-lt"/>
              </a:rPr>
              <a:t>metrics</a:t>
            </a:r>
            <a:r>
              <a:rPr lang="en-US" sz="1600" dirty="0">
                <a:solidFill>
                  <a:schemeClr val="bg1"/>
                </a:solidFill>
                <a:ea typeface="+mn-lt"/>
                <a:cs typeface="+mn-lt"/>
              </a:rPr>
              <a:t>  and an </a:t>
            </a:r>
            <a:r>
              <a:rPr lang="en-US" sz="1600" dirty="0">
                <a:solidFill>
                  <a:schemeClr val="bg1"/>
                </a:solidFill>
                <a:latin typeface="+mj-lt"/>
                <a:ea typeface="+mn-lt"/>
                <a:cs typeface="+mn-lt"/>
              </a:rPr>
              <a:t>interactive</a:t>
            </a:r>
            <a:r>
              <a:rPr lang="en-US" sz="1600" b="1" dirty="0">
                <a:solidFill>
                  <a:schemeClr val="bg1"/>
                </a:solidFill>
                <a:ea typeface="+mn-lt"/>
                <a:cs typeface="+mn-lt"/>
              </a:rPr>
              <a:t> </a:t>
            </a:r>
            <a:r>
              <a:rPr lang="en-US" sz="1600" dirty="0">
                <a:solidFill>
                  <a:schemeClr val="bg1"/>
                </a:solidFill>
                <a:latin typeface="+mj-lt"/>
                <a:ea typeface="+mn-lt"/>
                <a:cs typeface="+mn-lt"/>
              </a:rPr>
              <a:t>dashboard</a:t>
            </a:r>
            <a:r>
              <a:rPr lang="en-US" sz="1600" dirty="0">
                <a:solidFill>
                  <a:schemeClr val="bg1"/>
                </a:solidFill>
                <a:ea typeface="+mn-lt"/>
                <a:cs typeface="+mn-lt"/>
              </a:rPr>
              <a:t> to assess which groups of people may be negatively impacted</a:t>
            </a:r>
            <a:endParaRPr lang="en-US" sz="1600" dirty="0">
              <a:solidFill>
                <a:schemeClr val="bg1"/>
              </a:solidFill>
              <a:cs typeface="Calibri"/>
            </a:endParaRPr>
          </a:p>
          <a:p>
            <a:pPr>
              <a:lnSpc>
                <a:spcPct val="90000"/>
              </a:lnSpc>
              <a:spcAft>
                <a:spcPts val="1200"/>
              </a:spcAft>
            </a:pPr>
            <a:r>
              <a:rPr lang="en-US" sz="1600" dirty="0">
                <a:solidFill>
                  <a:schemeClr val="bg1"/>
                </a:solidFill>
                <a:latin typeface="+mj-lt"/>
                <a:ea typeface="+mn-lt"/>
                <a:cs typeface="+mn-lt"/>
              </a:rPr>
              <a:t>Model formats: </a:t>
            </a:r>
            <a:br>
              <a:rPr lang="en-US" sz="1600" dirty="0">
                <a:solidFill>
                  <a:schemeClr val="bg1"/>
                </a:solidFill>
                <a:latin typeface="+mj-lt"/>
                <a:ea typeface="+mn-lt"/>
                <a:cs typeface="+mn-lt"/>
              </a:rPr>
            </a:br>
            <a:r>
              <a:rPr lang="en-US" sz="1400" dirty="0">
                <a:solidFill>
                  <a:schemeClr val="bg1"/>
                </a:solidFill>
                <a:cs typeface="Segoe UI Light"/>
              </a:rPr>
              <a:t>Python models using scikit predict convention,</a:t>
            </a:r>
            <a:r>
              <a:rPr lang="en-US" sz="1400" b="1" dirty="0">
                <a:solidFill>
                  <a:schemeClr val="bg1"/>
                </a:solidFill>
                <a:cs typeface="Segoe UI Light"/>
              </a:rPr>
              <a:t> </a:t>
            </a:r>
            <a:r>
              <a:rPr lang="en-US" sz="1400" dirty="0">
                <a:solidFill>
                  <a:schemeClr val="bg1"/>
                </a:solidFill>
                <a:cs typeface="Segoe UI Light"/>
              </a:rPr>
              <a:t>Scikit, </a:t>
            </a:r>
            <a:r>
              <a:rPr lang="en-US" sz="1400" dirty="0" err="1">
                <a:solidFill>
                  <a:schemeClr val="bg1"/>
                </a:solidFill>
                <a:cs typeface="Segoe UI Light"/>
              </a:rPr>
              <a:t>Tensorflow</a:t>
            </a:r>
            <a:r>
              <a:rPr lang="en-US" sz="1400" dirty="0">
                <a:solidFill>
                  <a:schemeClr val="bg1"/>
                </a:solidFill>
                <a:cs typeface="Segoe UI Light"/>
              </a:rPr>
              <a:t>, </a:t>
            </a:r>
            <a:br>
              <a:rPr lang="en-US" sz="1400" dirty="0">
                <a:solidFill>
                  <a:schemeClr val="bg1"/>
                </a:solidFill>
                <a:cs typeface="Segoe UI Light"/>
              </a:rPr>
            </a:br>
            <a:r>
              <a:rPr lang="en-US" sz="1400" dirty="0" err="1">
                <a:solidFill>
                  <a:schemeClr val="bg1"/>
                </a:solidFill>
                <a:cs typeface="Segoe UI Light"/>
              </a:rPr>
              <a:t>Pytorch</a:t>
            </a:r>
            <a:r>
              <a:rPr lang="en-US" sz="1400" dirty="0">
                <a:solidFill>
                  <a:schemeClr val="bg1"/>
                </a:solidFill>
                <a:cs typeface="Segoe UI Light"/>
              </a:rPr>
              <a:t>, </a:t>
            </a:r>
            <a:r>
              <a:rPr lang="en-US" sz="1400" dirty="0" err="1">
                <a:solidFill>
                  <a:schemeClr val="bg1"/>
                </a:solidFill>
                <a:cs typeface="Segoe UI Light"/>
              </a:rPr>
              <a:t>Keras</a:t>
            </a:r>
            <a:endParaRPr lang="en-US" sz="1600" b="1" dirty="0">
              <a:solidFill>
                <a:schemeClr val="bg1"/>
              </a:solidFill>
              <a:cs typeface="Segoe UI Light" panose="020B0502040204020203" pitchFamily="34" charset="0"/>
            </a:endParaRPr>
          </a:p>
          <a:p>
            <a:pPr>
              <a:lnSpc>
                <a:spcPct val="90000"/>
              </a:lnSpc>
              <a:spcAft>
                <a:spcPts val="1200"/>
              </a:spcAft>
            </a:pPr>
            <a:r>
              <a:rPr lang="en-US" sz="1600" dirty="0">
                <a:solidFill>
                  <a:schemeClr val="bg1"/>
                </a:solidFill>
                <a:latin typeface="+mj-lt"/>
                <a:ea typeface="+mn-lt"/>
                <a:cs typeface="+mn-lt"/>
              </a:rPr>
              <a:t>Metrics: </a:t>
            </a:r>
            <a:br>
              <a:rPr lang="en-US" sz="1600" b="1" dirty="0">
                <a:solidFill>
                  <a:schemeClr val="bg1"/>
                </a:solidFill>
                <a:cs typeface="Segoe UI Light"/>
              </a:rPr>
            </a:br>
            <a:r>
              <a:rPr lang="en-US" sz="1400" dirty="0">
                <a:solidFill>
                  <a:schemeClr val="bg1"/>
                </a:solidFill>
                <a:cs typeface="Segoe UI Light"/>
              </a:rPr>
              <a:t>15+ common group fairness metrics</a:t>
            </a:r>
          </a:p>
          <a:p>
            <a:pPr>
              <a:lnSpc>
                <a:spcPct val="90000"/>
              </a:lnSpc>
              <a:spcAft>
                <a:spcPts val="1200"/>
              </a:spcAft>
            </a:pPr>
            <a:r>
              <a:rPr lang="en-US" sz="1600" dirty="0">
                <a:solidFill>
                  <a:schemeClr val="bg1"/>
                </a:solidFill>
                <a:latin typeface="+mj-lt"/>
                <a:ea typeface="+mn-lt"/>
                <a:cs typeface="+mn-lt"/>
              </a:rPr>
              <a:t>Model types: </a:t>
            </a:r>
            <a:br>
              <a:rPr lang="en-US" sz="1600" dirty="0">
                <a:solidFill>
                  <a:schemeClr val="bg1"/>
                </a:solidFill>
                <a:ea typeface="+mn-lt"/>
                <a:cs typeface="+mn-lt"/>
              </a:rPr>
            </a:br>
            <a:r>
              <a:rPr lang="en-US" sz="1400" dirty="0">
                <a:solidFill>
                  <a:schemeClr val="bg1"/>
                </a:solidFill>
                <a:cs typeface="Segoe UI Light"/>
              </a:rPr>
              <a:t>Classification, Regression</a:t>
            </a:r>
          </a:p>
        </p:txBody>
      </p:sp>
      <p:sp>
        <p:nvSpPr>
          <p:cNvPr id="21" name="TextBox 20">
            <a:extLst>
              <a:ext uri="{FF2B5EF4-FFF2-40B4-BE49-F238E27FC236}">
                <a16:creationId xmlns:a16="http://schemas.microsoft.com/office/drawing/2014/main" id="{4F71112D-BC6F-4549-B33C-471EB5AC5845}"/>
              </a:ext>
            </a:extLst>
          </p:cNvPr>
          <p:cNvSpPr txBox="1"/>
          <p:nvPr/>
        </p:nvSpPr>
        <p:spPr>
          <a:xfrm>
            <a:off x="8091772" y="2003729"/>
            <a:ext cx="3691568" cy="1298817"/>
          </a:xfrm>
          <a:prstGeom prst="rect">
            <a:avLst/>
          </a:prstGeom>
          <a:noFill/>
        </p:spPr>
        <p:txBody>
          <a:bodyPr wrap="square" rtlCol="0" anchor="t">
            <a:spAutoFit/>
          </a:bodyPr>
          <a:lstStyle/>
          <a:p>
            <a:pPr>
              <a:lnSpc>
                <a:spcPct val="90000"/>
              </a:lnSpc>
              <a:spcAft>
                <a:spcPts val="1200"/>
              </a:spcAft>
            </a:pPr>
            <a:r>
              <a:rPr lang="en-US" sz="2800" dirty="0">
                <a:solidFill>
                  <a:schemeClr val="bg1"/>
                </a:solidFill>
                <a:latin typeface="+mj-lt"/>
                <a:cs typeface="Segoe UI Light"/>
              </a:rPr>
              <a:t>Fairness mitigation:</a:t>
            </a:r>
            <a:endParaRPr lang="en-US" sz="1600" kern="1600" dirty="0">
              <a:solidFill>
                <a:schemeClr val="bg1"/>
              </a:solidFill>
              <a:latin typeface="Segoe UI Light"/>
              <a:cs typeface="Segoe UI" panose="020B0502040204020203" pitchFamily="34" charset="0"/>
            </a:endParaRPr>
          </a:p>
          <a:p>
            <a:pPr>
              <a:lnSpc>
                <a:spcPct val="90000"/>
              </a:lnSpc>
              <a:spcAft>
                <a:spcPts val="1200"/>
              </a:spcAft>
            </a:pPr>
            <a:r>
              <a:rPr lang="en-US" sz="1600" dirty="0">
                <a:solidFill>
                  <a:schemeClr val="bg1"/>
                </a:solidFill>
                <a:ea typeface="+mn-lt"/>
                <a:cs typeface="+mn-lt"/>
              </a:rPr>
              <a:t>Use state-of-the-art algorithms </a:t>
            </a:r>
            <a:br>
              <a:rPr lang="en-US" sz="1600" dirty="0">
                <a:solidFill>
                  <a:schemeClr val="bg1"/>
                </a:solidFill>
                <a:ea typeface="+mn-lt"/>
                <a:cs typeface="+mn-lt"/>
              </a:rPr>
            </a:br>
            <a:r>
              <a:rPr lang="en-US" sz="1600" dirty="0">
                <a:solidFill>
                  <a:schemeClr val="bg1"/>
                </a:solidFill>
                <a:ea typeface="+mn-lt"/>
                <a:cs typeface="+mn-lt"/>
              </a:rPr>
              <a:t>to mitigate unfairness in your  classification and regression models</a:t>
            </a:r>
          </a:p>
        </p:txBody>
      </p:sp>
      <p:pic>
        <p:nvPicPr>
          <p:cNvPr id="24" name="Graphic 23">
            <a:extLst>
              <a:ext uri="{FF2B5EF4-FFF2-40B4-BE49-F238E27FC236}">
                <a16:creationId xmlns:a16="http://schemas.microsoft.com/office/drawing/2014/main" id="{E5E46004-A47E-4FA0-A3DF-E6E8DCD02D2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1772" y="1484143"/>
            <a:ext cx="545432" cy="545432"/>
          </a:xfrm>
          <a:prstGeom prst="rect">
            <a:avLst/>
          </a:prstGeom>
        </p:spPr>
      </p:pic>
      <p:pic>
        <p:nvPicPr>
          <p:cNvPr id="26" name="Graphic 25">
            <a:extLst>
              <a:ext uri="{FF2B5EF4-FFF2-40B4-BE49-F238E27FC236}">
                <a16:creationId xmlns:a16="http://schemas.microsoft.com/office/drawing/2014/main" id="{2E6D1D5F-4E2B-4A90-BEB0-0A2363639EE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3359" y="1484143"/>
            <a:ext cx="545572" cy="545572"/>
          </a:xfrm>
          <a:prstGeom prst="rect">
            <a:avLst/>
          </a:prstGeom>
        </p:spPr>
      </p:pic>
      <p:cxnSp>
        <p:nvCxnSpPr>
          <p:cNvPr id="28" name="Straight Arrow Connector 27">
            <a:extLst>
              <a:ext uri="{FF2B5EF4-FFF2-40B4-BE49-F238E27FC236}">
                <a16:creationId xmlns:a16="http://schemas.microsoft.com/office/drawing/2014/main" id="{4B99A8FA-947B-48C1-B4B3-C59D1B8EA7EF}"/>
              </a:ext>
              <a:ext uri="{C183D7F6-B498-43B3-948B-1728B52AA6E4}">
                <adec:decorative xmlns:adec="http://schemas.microsoft.com/office/drawing/2017/decorative" val="1"/>
              </a:ext>
            </a:extLst>
          </p:cNvPr>
          <p:cNvCxnSpPr>
            <a:cxnSpLocks/>
          </p:cNvCxnSpPr>
          <p:nvPr/>
        </p:nvCxnSpPr>
        <p:spPr>
          <a:xfrm>
            <a:off x="5221411" y="1756964"/>
            <a:ext cx="2817689" cy="0"/>
          </a:xfrm>
          <a:prstGeom prst="straightConnector1">
            <a:avLst/>
          </a:prstGeom>
          <a:ln w="19050">
            <a:solidFill>
              <a:schemeClr val="bg2"/>
            </a:solidFill>
            <a:tailEnd type="arrow" w="med" len="sm"/>
          </a:ln>
        </p:spPr>
        <p:style>
          <a:lnRef idx="1">
            <a:schemeClr val="accent1"/>
          </a:lnRef>
          <a:fillRef idx="0">
            <a:schemeClr val="accent1"/>
          </a:fillRef>
          <a:effectRef idx="0">
            <a:schemeClr val="accent1"/>
          </a:effectRef>
          <a:fontRef idx="minor">
            <a:schemeClr val="tx1"/>
          </a:fontRef>
        </p:style>
      </p:cxnSp>
      <p:pic>
        <p:nvPicPr>
          <p:cNvPr id="5" name="Picture 5">
            <a:extLst>
              <a:ext uri="{FF2B5EF4-FFF2-40B4-BE49-F238E27FC236}">
                <a16:creationId xmlns:a16="http://schemas.microsoft.com/office/drawing/2014/main" id="{F128F2B8-D7E3-4F9B-A90F-57C74209482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88263" y="1484143"/>
            <a:ext cx="3746050" cy="4715058"/>
          </a:xfrm>
          <a:prstGeom prst="rect">
            <a:avLst/>
          </a:prstGeom>
        </p:spPr>
      </p:pic>
      <p:pic>
        <p:nvPicPr>
          <p:cNvPr id="4" name="Picture 3">
            <a:extLst>
              <a:ext uri="{FF2B5EF4-FFF2-40B4-BE49-F238E27FC236}">
                <a16:creationId xmlns:a16="http://schemas.microsoft.com/office/drawing/2014/main" id="{78252695-6567-0049-AD53-EFB09BD0E641}"/>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8488258" y="482507"/>
            <a:ext cx="3118525" cy="503384"/>
          </a:xfrm>
          <a:prstGeom prst="rect">
            <a:avLst/>
          </a:prstGeom>
        </p:spPr>
      </p:pic>
    </p:spTree>
    <p:extLst>
      <p:ext uri="{BB962C8B-B14F-4D97-AF65-F5344CB8AC3E}">
        <p14:creationId xmlns:p14="http://schemas.microsoft.com/office/powerpoint/2010/main" val="5384387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29000">
              <a:srgbClr val="2FBCDB"/>
            </a:gs>
            <a:gs pos="100000">
              <a:srgbClr val="188ACA"/>
            </a:gs>
          </a:gsLst>
          <a:lin ang="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D7D9A-5133-4FC5-A618-42BA705ABC47}"/>
              </a:ext>
            </a:extLst>
          </p:cNvPr>
          <p:cNvSpPr txBox="1"/>
          <p:nvPr/>
        </p:nvSpPr>
        <p:spPr>
          <a:xfrm>
            <a:off x="1007518" y="602383"/>
            <a:ext cx="490166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Fairness Assessment</a:t>
            </a:r>
          </a:p>
        </p:txBody>
      </p:sp>
      <p:pic>
        <p:nvPicPr>
          <p:cNvPr id="30" name="Picture 29">
            <a:extLst>
              <a:ext uri="{FF2B5EF4-FFF2-40B4-BE49-F238E27FC236}">
                <a16:creationId xmlns:a16="http://schemas.microsoft.com/office/drawing/2014/main" id="{578448A1-FEE6-1943-91B7-D22F6B214926}"/>
              </a:ext>
            </a:extLst>
          </p:cNvPr>
          <p:cNvPicPr>
            <a:picLocks noChangeAspect="1"/>
          </p:cNvPicPr>
          <p:nvPr/>
        </p:nvPicPr>
        <p:blipFill>
          <a:blip r:embed="rId3"/>
          <a:stretch>
            <a:fillRect/>
          </a:stretch>
        </p:blipFill>
        <p:spPr>
          <a:xfrm>
            <a:off x="7040051" y="325758"/>
            <a:ext cx="4807819" cy="6063916"/>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DAC7A199-9347-4FB2-8F4C-8C4A6E04FE7D}"/>
              </a:ext>
            </a:extLst>
          </p:cNvPr>
          <p:cNvSpPr txBox="1"/>
          <p:nvPr/>
        </p:nvSpPr>
        <p:spPr>
          <a:xfrm>
            <a:off x="491525" y="3930625"/>
            <a:ext cx="2458240" cy="1200329"/>
          </a:xfrm>
          <a:prstGeom prst="rect">
            <a:avLst/>
          </a:prstGeom>
          <a:noFill/>
        </p:spPr>
        <p:txBody>
          <a:bodyPr wrap="square">
            <a:spAutoFit/>
          </a:bodyPr>
          <a:lstStyle/>
          <a:p>
            <a:pPr marL="33"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Input Selections</a:t>
            </a:r>
          </a:p>
          <a:p>
            <a:pPr marL="33"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33"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lt"/>
                <a:cs typeface="Segoe UI Light" panose="020B0502040204020203" pitchFamily="34" charset="0"/>
              </a:rPr>
              <a:t>Sensitive attribute</a:t>
            </a:r>
          </a:p>
          <a:p>
            <a:pPr marL="33"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lt"/>
                <a:cs typeface="Segoe UI Light" panose="020B0502040204020203" pitchFamily="34" charset="0"/>
              </a:rPr>
              <a:t>Performance metric</a:t>
            </a:r>
          </a:p>
        </p:txBody>
      </p:sp>
      <p:sp>
        <p:nvSpPr>
          <p:cNvPr id="8" name="TextBox 7">
            <a:extLst>
              <a:ext uri="{FF2B5EF4-FFF2-40B4-BE49-F238E27FC236}">
                <a16:creationId xmlns:a16="http://schemas.microsoft.com/office/drawing/2014/main" id="{C0B4696F-2A48-4739-A0B7-68FF4D8BC332}"/>
              </a:ext>
            </a:extLst>
          </p:cNvPr>
          <p:cNvSpPr txBox="1"/>
          <p:nvPr/>
        </p:nvSpPr>
        <p:spPr>
          <a:xfrm>
            <a:off x="4001730" y="3930625"/>
            <a:ext cx="2585884" cy="116955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Assessment Results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Disparity in performance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Disparity in predictions</a:t>
            </a:r>
          </a:p>
        </p:txBody>
      </p:sp>
      <p:sp>
        <p:nvSpPr>
          <p:cNvPr id="5" name="Arrow: Right 4">
            <a:extLst>
              <a:ext uri="{FF2B5EF4-FFF2-40B4-BE49-F238E27FC236}">
                <a16:creationId xmlns:a16="http://schemas.microsoft.com/office/drawing/2014/main" id="{07BA7C23-05C8-4F07-92AB-83D47163D428}"/>
              </a:ext>
            </a:extLst>
          </p:cNvPr>
          <p:cNvSpPr/>
          <p:nvPr/>
        </p:nvSpPr>
        <p:spPr>
          <a:xfrm>
            <a:off x="1268361" y="2654710"/>
            <a:ext cx="796413" cy="24580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descr="Man">
            <a:extLst>
              <a:ext uri="{FF2B5EF4-FFF2-40B4-BE49-F238E27FC236}">
                <a16:creationId xmlns:a16="http://schemas.microsoft.com/office/drawing/2014/main" id="{BDA9060C-9371-483E-88A4-430E1CC92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130" y="2443316"/>
            <a:ext cx="914400" cy="914400"/>
          </a:xfrm>
          <a:prstGeom prst="rect">
            <a:avLst/>
          </a:prstGeom>
        </p:spPr>
      </p:pic>
      <p:pic>
        <p:nvPicPr>
          <p:cNvPr id="10" name="Picture 9">
            <a:extLst>
              <a:ext uri="{FF2B5EF4-FFF2-40B4-BE49-F238E27FC236}">
                <a16:creationId xmlns:a16="http://schemas.microsoft.com/office/drawing/2014/main" id="{6F24D1F8-27EB-4D4A-826C-4AFD42757253}"/>
              </a:ext>
            </a:extLst>
          </p:cNvPr>
          <p:cNvPicPr>
            <a:picLocks noChangeAspect="1"/>
          </p:cNvPicPr>
          <p:nvPr/>
        </p:nvPicPr>
        <p:blipFill>
          <a:blip r:embed="rId6"/>
          <a:stretch>
            <a:fillRect/>
          </a:stretch>
        </p:blipFill>
        <p:spPr>
          <a:xfrm>
            <a:off x="2330070" y="2627850"/>
            <a:ext cx="1855600" cy="299526"/>
          </a:xfrm>
          <a:prstGeom prst="rect">
            <a:avLst/>
          </a:prstGeom>
        </p:spPr>
      </p:pic>
      <p:sp>
        <p:nvSpPr>
          <p:cNvPr id="11" name="Arrow: Right 10">
            <a:extLst>
              <a:ext uri="{FF2B5EF4-FFF2-40B4-BE49-F238E27FC236}">
                <a16:creationId xmlns:a16="http://schemas.microsoft.com/office/drawing/2014/main" id="{15D47570-C028-4DAC-BCB9-6721045B5011}"/>
              </a:ext>
            </a:extLst>
          </p:cNvPr>
          <p:cNvSpPr/>
          <p:nvPr/>
        </p:nvSpPr>
        <p:spPr>
          <a:xfrm>
            <a:off x="4470067" y="2654710"/>
            <a:ext cx="796413" cy="24580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descr="Presentation with pie chart">
            <a:extLst>
              <a:ext uri="{FF2B5EF4-FFF2-40B4-BE49-F238E27FC236}">
                <a16:creationId xmlns:a16="http://schemas.microsoft.com/office/drawing/2014/main" id="{E5275FD7-069E-4A23-856D-F9C2107367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1381" y="2443316"/>
            <a:ext cx="914400" cy="914400"/>
          </a:xfrm>
          <a:prstGeom prst="rect">
            <a:avLst/>
          </a:prstGeom>
        </p:spPr>
      </p:pic>
    </p:spTree>
    <p:extLst>
      <p:ext uri="{BB962C8B-B14F-4D97-AF65-F5344CB8AC3E}">
        <p14:creationId xmlns:p14="http://schemas.microsoft.com/office/powerpoint/2010/main" val="101455472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E998FD-9B57-6F41-BABF-D0A85E512370}"/>
              </a:ext>
            </a:extLst>
          </p:cNvPr>
          <p:cNvPicPr>
            <a:picLocks noChangeAspect="1"/>
          </p:cNvPicPr>
          <p:nvPr/>
        </p:nvPicPr>
        <p:blipFill rotWithShape="1">
          <a:blip r:embed="rId4"/>
          <a:srcRect r="12775"/>
          <a:stretch/>
        </p:blipFill>
        <p:spPr>
          <a:xfrm>
            <a:off x="3890001" y="0"/>
            <a:ext cx="8301999" cy="6858000"/>
          </a:xfrm>
          <a:prstGeom prst="rect">
            <a:avLst/>
          </a:prstGeom>
        </p:spPr>
      </p:pic>
      <p:sp>
        <p:nvSpPr>
          <p:cNvPr id="5" name="Rectangle 4">
            <a:extLst>
              <a:ext uri="{FF2B5EF4-FFF2-40B4-BE49-F238E27FC236}">
                <a16:creationId xmlns:a16="http://schemas.microsoft.com/office/drawing/2014/main" id="{5DEF23C9-271D-F847-89CC-FB2F03FDC3E8}"/>
              </a:ext>
            </a:extLst>
          </p:cNvPr>
          <p:cNvSpPr/>
          <p:nvPr/>
        </p:nvSpPr>
        <p:spPr>
          <a:xfrm>
            <a:off x="2438100" y="10"/>
            <a:ext cx="8534700" cy="6857990"/>
          </a:xfrm>
          <a:prstGeom prst="rect">
            <a:avLst/>
          </a:prstGeom>
          <a:gradFill>
            <a:gsLst>
              <a:gs pos="38000">
                <a:schemeClr val="bg1"/>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6">
            <a:extLst>
              <a:ext uri="{FF2B5EF4-FFF2-40B4-BE49-F238E27FC236}">
                <a16:creationId xmlns:a16="http://schemas.microsoft.com/office/drawing/2014/main" id="{4DF75502-76E1-BE42-A265-14389A482B9F}"/>
              </a:ext>
            </a:extLst>
          </p:cNvPr>
          <p:cNvSpPr txBox="1">
            <a:spLocks/>
          </p:cNvSpPr>
          <p:nvPr/>
        </p:nvSpPr>
        <p:spPr>
          <a:xfrm>
            <a:off x="0" y="2959100"/>
            <a:ext cx="6462793"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878559" rtl="0" eaLnBrk="1" fontAlgn="auto" latinLnBrk="0" hangingPunct="1">
              <a:lnSpc>
                <a:spcPct val="100000"/>
              </a:lnSpc>
              <a:spcBef>
                <a:spcPct val="0"/>
              </a:spcBef>
              <a:spcAft>
                <a:spcPts val="0"/>
              </a:spcAft>
              <a:buClrTx/>
              <a:buSzTx/>
              <a:buFontTx/>
              <a:buNone/>
              <a:tabLst/>
              <a:defRPr/>
            </a:pPr>
            <a:r>
              <a:rPr kumimoji="0" lang="en-US" sz="4400" b="0" i="0" u="none" strike="noStrike" kern="0" cap="none" spc="-50" normalizeH="0" baseline="0" noProof="0" dirty="0">
                <a:ln w="3175">
                  <a:noFill/>
                </a:ln>
                <a:solidFill>
                  <a:srgbClr val="0078D4"/>
                </a:solidFill>
                <a:effectLst/>
                <a:uLnTx/>
                <a:uFillTx/>
                <a:latin typeface="Segoe UI Light" panose="020B0502040204020203" pitchFamily="34" charset="0"/>
                <a:ea typeface="+mn-ea"/>
                <a:cs typeface="Segoe UI Light" panose="020B0502040204020203" pitchFamily="34" charset="0"/>
              </a:rPr>
              <a:t>Interpretability</a:t>
            </a:r>
            <a:endParaRPr kumimoji="0" lang="en-US" sz="4400" b="0" i="0" u="none" strike="noStrike" kern="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Tree>
    <p:custDataLst>
      <p:tags r:id="rId1"/>
    </p:custDataLst>
    <p:extLst>
      <p:ext uri="{BB962C8B-B14F-4D97-AF65-F5344CB8AC3E}">
        <p14:creationId xmlns:p14="http://schemas.microsoft.com/office/powerpoint/2010/main" val="397452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decel="100000" fill="hold" grpId="1" nodeType="withEffect">
                                  <p:stCondLst>
                                    <p:cond delay="0"/>
                                  </p:stCondLst>
                                  <p:childTnLst>
                                    <p:animMotion origin="layout" path="M 0 2.96296E-6 L 0.04167 0.00416 " pathEditMode="relative" rAng="0" ptsTypes="AA">
                                      <p:cBhvr>
                                        <p:cTn id="9" dur="1000" spd="-100000" fill="hold"/>
                                        <p:tgtEl>
                                          <p:spTgt spid="3"/>
                                        </p:tgtEl>
                                        <p:attrNameLst>
                                          <p:attrName>ppt_x</p:attrName>
                                          <p:attrName>ppt_y</p:attrName>
                                        </p:attrNameLst>
                                      </p:cBhvr>
                                      <p:rCtr x="208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725E0D-7826-49B8-AAAF-E73E31AF8439}"/>
              </a:ext>
            </a:extLst>
          </p:cNvPr>
          <p:cNvSpPr txBox="1"/>
          <p:nvPr/>
        </p:nvSpPr>
        <p:spPr>
          <a:xfrm>
            <a:off x="2478785" y="3429000"/>
            <a:ext cx="6431264" cy="422417"/>
          </a:xfrm>
          <a:prstGeom prst="rect">
            <a:avLst/>
          </a:prstGeom>
          <a:noFill/>
        </p:spPr>
        <p:txBody>
          <a:bodyPr wrap="square" lIns="0" tIns="0" rIns="0" bIns="0" rtlCol="0">
            <a:spAutoFit/>
          </a:bodyPr>
          <a:lstStyle/>
          <a:p>
            <a:r>
              <a:rPr lang="en-US" sz="2745" b="1" dirty="0" err="1">
                <a:solidFill>
                  <a:srgbClr val="00B0F0"/>
                </a:solidFill>
                <a:latin typeface="Courier New" panose="02070309020205020404" pitchFamily="49" charset="0"/>
                <a:cs typeface="Courier New" panose="02070309020205020404" pitchFamily="49" charset="0"/>
              </a:rPr>
              <a:t>HasAsthma</a:t>
            </a:r>
            <a:r>
              <a:rPr lang="en-US" sz="2745" b="1" dirty="0">
                <a:solidFill>
                  <a:srgbClr val="00B0F0"/>
                </a:solidFill>
                <a:latin typeface="Courier New" panose="02070309020205020404" pitchFamily="49" charset="0"/>
                <a:cs typeface="Courier New" panose="02070309020205020404" pitchFamily="49" charset="0"/>
              </a:rPr>
              <a:t>(x) =&gt; </a:t>
            </a:r>
            <a:r>
              <a:rPr lang="en-US" sz="2745" b="1" dirty="0" err="1">
                <a:solidFill>
                  <a:srgbClr val="00B0F0"/>
                </a:solidFill>
                <a:latin typeface="Courier New" panose="02070309020205020404" pitchFamily="49" charset="0"/>
                <a:cs typeface="Courier New" panose="02070309020205020404" pitchFamily="49" charset="0"/>
              </a:rPr>
              <a:t>LowerRisk</a:t>
            </a:r>
            <a:r>
              <a:rPr lang="en-US" sz="2745" b="1" dirty="0">
                <a:solidFill>
                  <a:srgbClr val="00B0F0"/>
                </a:solidFill>
                <a:latin typeface="Courier New" panose="02070309020205020404" pitchFamily="49" charset="0"/>
                <a:cs typeface="Courier New" panose="02070309020205020404" pitchFamily="49" charset="0"/>
              </a:rPr>
              <a:t>(x)</a:t>
            </a:r>
            <a:endParaRPr lang="en-US" sz="2745" dirty="0">
              <a:solidFill>
                <a:srgbClr val="00B0F0"/>
              </a:solidFill>
              <a:latin typeface="Courier New" panose="02070309020205020404" pitchFamily="49" charset="0"/>
              <a:cs typeface="Courier New" panose="02070309020205020404" pitchFamily="49" charset="0"/>
            </a:endParaRPr>
          </a:p>
        </p:txBody>
      </p:sp>
      <p:pic>
        <p:nvPicPr>
          <p:cNvPr id="2" name="Picture 1">
            <a:extLst>
              <a:ext uri="{FF2B5EF4-FFF2-40B4-BE49-F238E27FC236}">
                <a16:creationId xmlns:a16="http://schemas.microsoft.com/office/drawing/2014/main" id="{AFDC735B-DABC-48EE-8146-56343D9C28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8785" y="1367333"/>
            <a:ext cx="6431264" cy="5206712"/>
          </a:xfrm>
          <a:prstGeom prst="rect">
            <a:avLst/>
          </a:prstGeom>
          <a:effectLst>
            <a:outerShdw blurRad="152400" dist="50800" dir="8100000" sx="101000" sy="101000" algn="tr" rotWithShape="0">
              <a:prstClr val="black">
                <a:alpha val="40000"/>
              </a:prstClr>
            </a:outerShdw>
          </a:effectLst>
        </p:spPr>
      </p:pic>
      <p:sp>
        <p:nvSpPr>
          <p:cNvPr id="5" name="TextBox 4">
            <a:extLst>
              <a:ext uri="{FF2B5EF4-FFF2-40B4-BE49-F238E27FC236}">
                <a16:creationId xmlns:a16="http://schemas.microsoft.com/office/drawing/2014/main" id="{08A215B7-4618-42DC-B72C-69064540BA35}"/>
              </a:ext>
            </a:extLst>
          </p:cNvPr>
          <p:cNvSpPr txBox="1"/>
          <p:nvPr/>
        </p:nvSpPr>
        <p:spPr>
          <a:xfrm>
            <a:off x="9171543" y="5706607"/>
            <a:ext cx="2352920" cy="776265"/>
          </a:xfrm>
          <a:prstGeom prst="rect">
            <a:avLst/>
          </a:prstGeom>
          <a:noFill/>
        </p:spPr>
        <p:txBody>
          <a:bodyPr wrap="square" lIns="179285" tIns="143428" rIns="179285" bIns="143428" rtlCol="0" anchor="ctr" anchorCtr="0">
            <a:noAutofit/>
          </a:bodyPr>
          <a:lstStyle/>
          <a:p>
            <a:r>
              <a:rPr lang="en-US" sz="1200">
                <a:solidFill>
                  <a:schemeClr val="bg1">
                    <a:lumMod val="65000"/>
                  </a:schemeClr>
                </a:solidFill>
                <a:latin typeface="Segoe UI Light" panose="020B0502040204020203" pitchFamily="34" charset="0"/>
                <a:cs typeface="Segoe UI Light" panose="020B0502040204020203" pitchFamily="34" charset="0"/>
              </a:rPr>
              <a:t>Intelligible Models for Healthcare: Predicting Pneumonia Risk and Hospital 30-Day Readmission</a:t>
            </a:r>
          </a:p>
          <a:p>
            <a:r>
              <a:rPr lang="en-US" sz="1200" spc="-69">
                <a:solidFill>
                  <a:schemeClr val="bg1">
                    <a:lumMod val="65000"/>
                  </a:schemeClr>
                </a:solidFill>
                <a:latin typeface="Segoe UI Light" panose="020B0502040204020203" pitchFamily="34" charset="0"/>
                <a:cs typeface="Segoe UI Light" panose="020B0502040204020203" pitchFamily="34" charset="0"/>
              </a:rPr>
              <a:t>Caruana, et al, 2015</a:t>
            </a:r>
          </a:p>
        </p:txBody>
      </p:sp>
      <p:sp>
        <p:nvSpPr>
          <p:cNvPr id="7" name="TextBox 6">
            <a:extLst>
              <a:ext uri="{FF2B5EF4-FFF2-40B4-BE49-F238E27FC236}">
                <a16:creationId xmlns:a16="http://schemas.microsoft.com/office/drawing/2014/main" id="{51FECD5B-E9DF-4B41-8A6D-5E914816CAC6}"/>
              </a:ext>
            </a:extLst>
          </p:cNvPr>
          <p:cNvSpPr txBox="1"/>
          <p:nvPr/>
        </p:nvSpPr>
        <p:spPr>
          <a:xfrm>
            <a:off x="278481" y="270377"/>
            <a:ext cx="9784800" cy="1096956"/>
          </a:xfrm>
          <a:prstGeom prst="rect">
            <a:avLst/>
          </a:prstGeom>
          <a:noFill/>
        </p:spPr>
        <p:txBody>
          <a:bodyPr wrap="square" lIns="179285" tIns="143428" rIns="179285" bIns="143428" rtlCol="0">
            <a:noAutofit/>
          </a:bodyPr>
          <a:lstStyle/>
          <a:p>
            <a:pPr>
              <a:lnSpc>
                <a:spcPct val="90000"/>
              </a:lnSpc>
              <a:spcBef>
                <a:spcPct val="0"/>
              </a:spcBef>
            </a:pPr>
            <a:r>
              <a:rPr lang="en-US" sz="4800">
                <a:solidFill>
                  <a:schemeClr val="accent1"/>
                </a:solidFill>
                <a:latin typeface="Segoe UI Light" panose="020B0502040204020203" pitchFamily="34" charset="0"/>
                <a:ea typeface="+mj-ea"/>
                <a:cs typeface="Segoe UI Light" panose="020B0502040204020203" pitchFamily="34" charset="0"/>
              </a:rPr>
              <a:t>Pneumonia study, 1995</a:t>
            </a:r>
          </a:p>
        </p:txBody>
      </p:sp>
    </p:spTree>
    <p:extLst>
      <p:ext uri="{BB962C8B-B14F-4D97-AF65-F5344CB8AC3E}">
        <p14:creationId xmlns:p14="http://schemas.microsoft.com/office/powerpoint/2010/main" val="1952308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795AD4-6102-4852-95A4-5D11DE0BDA50}"/>
              </a:ext>
            </a:extLst>
          </p:cNvPr>
          <p:cNvSpPr>
            <a:spLocks noGrp="1"/>
          </p:cNvSpPr>
          <p:nvPr>
            <p:ph type="title"/>
          </p:nvPr>
        </p:nvSpPr>
        <p:spPr>
          <a:xfrm>
            <a:off x="588263" y="457200"/>
            <a:ext cx="11018520" cy="553998"/>
          </a:xfrm>
        </p:spPr>
        <p:txBody>
          <a:bodyPr/>
          <a:lstStyle/>
          <a:p>
            <a:r>
              <a:rPr lang="en-US" dirty="0"/>
              <a:t>Understand and debug your model</a:t>
            </a:r>
          </a:p>
        </p:txBody>
      </p:sp>
      <p:sp>
        <p:nvSpPr>
          <p:cNvPr id="36" name="Rectangle 35">
            <a:extLst>
              <a:ext uri="{FF2B5EF4-FFF2-40B4-BE49-F238E27FC236}">
                <a16:creationId xmlns:a16="http://schemas.microsoft.com/office/drawing/2014/main" id="{9B26C92C-6242-4A85-A8D2-BF71C4D6AD5D}"/>
              </a:ext>
              <a:ext uri="{C183D7F6-B498-43B3-948B-1728B52AA6E4}">
                <adec:decorative xmlns:adec="http://schemas.microsoft.com/office/drawing/2017/decorative" val="1"/>
              </a:ext>
            </a:extLst>
          </p:cNvPr>
          <p:cNvSpPr/>
          <p:nvPr/>
        </p:nvSpPr>
        <p:spPr>
          <a:xfrm>
            <a:off x="0" y="1214224"/>
            <a:ext cx="12192000" cy="5643776"/>
          </a:xfrm>
          <a:prstGeom prst="rect">
            <a:avLst/>
          </a:prstGeom>
          <a:gradFill>
            <a:gsLst>
              <a:gs pos="100000">
                <a:srgbClr val="2FBCDB"/>
              </a:gs>
              <a:gs pos="0">
                <a:srgbClr val="188ACA"/>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B9BF86D-FD01-47A3-B42C-ACC2BE88BCA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592617" y="417592"/>
            <a:ext cx="2141242" cy="633214"/>
          </a:xfrm>
          <a:prstGeom prst="rect">
            <a:avLst/>
          </a:prstGeom>
        </p:spPr>
      </p:pic>
      <p:sp>
        <p:nvSpPr>
          <p:cNvPr id="16" name="TextBox 15">
            <a:extLst>
              <a:ext uri="{FF2B5EF4-FFF2-40B4-BE49-F238E27FC236}">
                <a16:creationId xmlns:a16="http://schemas.microsoft.com/office/drawing/2014/main" id="{82A9964E-399F-45A4-AE38-1C31C776DA0D}"/>
              </a:ext>
            </a:extLst>
          </p:cNvPr>
          <p:cNvSpPr txBox="1"/>
          <p:nvPr/>
        </p:nvSpPr>
        <p:spPr>
          <a:xfrm>
            <a:off x="5393102" y="1374459"/>
            <a:ext cx="2010708" cy="923330"/>
          </a:xfrm>
          <a:prstGeom prst="rect">
            <a:avLst/>
          </a:prstGeom>
          <a:noFill/>
        </p:spPr>
        <p:txBody>
          <a:bodyPr wrap="square" rtlCol="0">
            <a:spAutoFit/>
          </a:bodyPr>
          <a:lstStyle/>
          <a:p>
            <a:r>
              <a:rPr lang="en-US" dirty="0">
                <a:solidFill>
                  <a:schemeClr val="bg1"/>
                </a:solidFill>
                <a:latin typeface="+mj-lt"/>
                <a:cs typeface="Segoe UI Light" panose="020B0502040204020203" pitchFamily="34" charset="0"/>
              </a:rPr>
              <a:t>Interpret</a:t>
            </a:r>
          </a:p>
          <a:p>
            <a:r>
              <a:rPr lang="en-US" sz="1200" dirty="0" err="1">
                <a:solidFill>
                  <a:schemeClr val="bg1"/>
                </a:solidFill>
                <a:cs typeface="Segoe UI Light" panose="020B0502040204020203" pitchFamily="34" charset="0"/>
              </a:rPr>
              <a:t>Glassbox</a:t>
            </a:r>
            <a:r>
              <a:rPr lang="en-US" sz="1200" dirty="0">
                <a:solidFill>
                  <a:schemeClr val="bg1"/>
                </a:solidFill>
                <a:cs typeface="Segoe UI Light" panose="020B0502040204020203" pitchFamily="34" charset="0"/>
              </a:rPr>
              <a:t> and </a:t>
            </a:r>
            <a:r>
              <a:rPr lang="en-US" sz="1200" dirty="0" err="1">
                <a:solidFill>
                  <a:schemeClr val="bg1"/>
                </a:solidFill>
                <a:cs typeface="Segoe UI Light" panose="020B0502040204020203" pitchFamily="34" charset="0"/>
              </a:rPr>
              <a:t>blackbox</a:t>
            </a:r>
            <a:r>
              <a:rPr lang="en-US" sz="1200" dirty="0">
                <a:solidFill>
                  <a:schemeClr val="bg1"/>
                </a:solidFill>
                <a:cs typeface="Segoe UI Light" panose="020B0502040204020203" pitchFamily="34" charset="0"/>
              </a:rPr>
              <a:t> interpretability methods for tabular data</a:t>
            </a:r>
          </a:p>
        </p:txBody>
      </p:sp>
      <p:sp>
        <p:nvSpPr>
          <p:cNvPr id="20" name="TextBox 19">
            <a:extLst>
              <a:ext uri="{FF2B5EF4-FFF2-40B4-BE49-F238E27FC236}">
                <a16:creationId xmlns:a16="http://schemas.microsoft.com/office/drawing/2014/main" id="{AA60A21F-029E-4DD2-83F5-25F58B397884}"/>
              </a:ext>
            </a:extLst>
          </p:cNvPr>
          <p:cNvSpPr txBox="1"/>
          <p:nvPr/>
        </p:nvSpPr>
        <p:spPr>
          <a:xfrm>
            <a:off x="5393102" y="2808722"/>
            <a:ext cx="2291214" cy="1004890"/>
          </a:xfrm>
          <a:prstGeom prst="rect">
            <a:avLst/>
          </a:prstGeom>
          <a:noFill/>
        </p:spPr>
        <p:txBody>
          <a:bodyPr wrap="square" rtlCol="0">
            <a:spAutoFit/>
          </a:bodyPr>
          <a:lstStyle/>
          <a:p>
            <a:r>
              <a:rPr lang="en-US" dirty="0">
                <a:solidFill>
                  <a:schemeClr val="bg1"/>
                </a:solidFill>
                <a:latin typeface="+mj-lt"/>
                <a:cs typeface="Segoe UI Light" panose="020B0502040204020203" pitchFamily="34" charset="0"/>
              </a:rPr>
              <a:t>Interpret-community</a:t>
            </a:r>
          </a:p>
          <a:p>
            <a:r>
              <a:rPr lang="en-US" sz="1200" dirty="0">
                <a:solidFill>
                  <a:schemeClr val="bg1"/>
                </a:solidFill>
                <a:cs typeface="Segoe UI Light" panose="020B0502040204020203" pitchFamily="34" charset="0"/>
              </a:rPr>
              <a:t>Additional interpretability techniques for tabular data</a:t>
            </a:r>
          </a:p>
        </p:txBody>
      </p:sp>
      <p:sp>
        <p:nvSpPr>
          <p:cNvPr id="18" name="TextBox 17">
            <a:extLst>
              <a:ext uri="{FF2B5EF4-FFF2-40B4-BE49-F238E27FC236}">
                <a16:creationId xmlns:a16="http://schemas.microsoft.com/office/drawing/2014/main" id="{BF6F0CC9-C9F3-4807-9EF2-9C0F094526B1}"/>
              </a:ext>
            </a:extLst>
          </p:cNvPr>
          <p:cNvSpPr txBox="1"/>
          <p:nvPr/>
        </p:nvSpPr>
        <p:spPr>
          <a:xfrm>
            <a:off x="5393102" y="4058319"/>
            <a:ext cx="1655979" cy="707886"/>
          </a:xfrm>
          <a:prstGeom prst="rect">
            <a:avLst/>
          </a:prstGeom>
          <a:noFill/>
        </p:spPr>
        <p:txBody>
          <a:bodyPr wrap="square" rtlCol="0">
            <a:spAutoFit/>
          </a:bodyPr>
          <a:lstStyle/>
          <a:p>
            <a:r>
              <a:rPr lang="en-US" dirty="0">
                <a:solidFill>
                  <a:schemeClr val="bg1"/>
                </a:solidFill>
                <a:latin typeface="+mj-lt"/>
                <a:cs typeface="Segoe UI Light" panose="020B0502040204020203" pitchFamily="34" charset="0"/>
              </a:rPr>
              <a:t>Interpret-text</a:t>
            </a:r>
          </a:p>
          <a:p>
            <a:r>
              <a:rPr lang="en-US" sz="1100" dirty="0">
                <a:solidFill>
                  <a:schemeClr val="bg1"/>
                </a:solidFill>
                <a:cs typeface="Segoe UI Light" panose="020B0502040204020203" pitchFamily="34" charset="0"/>
              </a:rPr>
              <a:t>Interpretability methods for text data</a:t>
            </a:r>
          </a:p>
        </p:txBody>
      </p:sp>
      <p:sp>
        <p:nvSpPr>
          <p:cNvPr id="14" name="TextBox 13">
            <a:extLst>
              <a:ext uri="{FF2B5EF4-FFF2-40B4-BE49-F238E27FC236}">
                <a16:creationId xmlns:a16="http://schemas.microsoft.com/office/drawing/2014/main" id="{8B30DB2A-A88B-4EA2-83DB-C6EB018B6B96}"/>
              </a:ext>
            </a:extLst>
          </p:cNvPr>
          <p:cNvSpPr txBox="1"/>
          <p:nvPr/>
        </p:nvSpPr>
        <p:spPr>
          <a:xfrm>
            <a:off x="5393102" y="5277137"/>
            <a:ext cx="1803633" cy="733278"/>
          </a:xfrm>
          <a:prstGeom prst="rect">
            <a:avLst/>
          </a:prstGeom>
          <a:noFill/>
        </p:spPr>
        <p:txBody>
          <a:bodyPr wrap="square" rtlCol="0">
            <a:spAutoFit/>
          </a:bodyPr>
          <a:lstStyle/>
          <a:p>
            <a:r>
              <a:rPr lang="en-US" dirty="0" err="1">
                <a:solidFill>
                  <a:schemeClr val="bg1"/>
                </a:solidFill>
                <a:latin typeface="+mj-lt"/>
                <a:cs typeface="Segoe UI Light" panose="020B0502040204020203" pitchFamily="34" charset="0"/>
              </a:rPr>
              <a:t>DiCE</a:t>
            </a:r>
            <a:r>
              <a:rPr lang="en-US" dirty="0">
                <a:solidFill>
                  <a:schemeClr val="bg1"/>
                </a:solidFill>
                <a:cs typeface="Segoe UI Light" panose="020B0502040204020203" pitchFamily="34" charset="0"/>
              </a:rPr>
              <a:t> </a:t>
            </a:r>
          </a:p>
          <a:p>
            <a:r>
              <a:rPr lang="en-US" sz="1200" dirty="0">
                <a:solidFill>
                  <a:schemeClr val="bg1"/>
                </a:solidFill>
                <a:cs typeface="Segoe UI Light" panose="020B0502040204020203" pitchFamily="34" charset="0"/>
              </a:rPr>
              <a:t>Diverse Counterfactual Explanations</a:t>
            </a:r>
          </a:p>
        </p:txBody>
      </p:sp>
      <p:sp>
        <p:nvSpPr>
          <p:cNvPr id="13" name="TextBox 12">
            <a:extLst>
              <a:ext uri="{FF2B5EF4-FFF2-40B4-BE49-F238E27FC236}">
                <a16:creationId xmlns:a16="http://schemas.microsoft.com/office/drawing/2014/main" id="{220FE8F8-66D0-4112-AEBC-C71381D14DF6}"/>
              </a:ext>
            </a:extLst>
          </p:cNvPr>
          <p:cNvSpPr txBox="1"/>
          <p:nvPr/>
        </p:nvSpPr>
        <p:spPr>
          <a:xfrm>
            <a:off x="8812928" y="1374459"/>
            <a:ext cx="2796459" cy="1384995"/>
          </a:xfrm>
          <a:prstGeom prst="rect">
            <a:avLst/>
          </a:prstGeom>
          <a:noFill/>
        </p:spPr>
        <p:txBody>
          <a:bodyPr wrap="square" rtlCol="0">
            <a:spAutoFit/>
          </a:bodyPr>
          <a:lstStyle/>
          <a:p>
            <a:r>
              <a:rPr lang="en-US" sz="1400" dirty="0">
                <a:solidFill>
                  <a:schemeClr val="bg1"/>
                </a:solidFill>
                <a:latin typeface="+mj-lt"/>
                <a:cs typeface="Segoe UI Light" panose="020B0502040204020203" pitchFamily="34" charset="0"/>
              </a:rPr>
              <a:t>Blackbox models:</a:t>
            </a:r>
          </a:p>
          <a:p>
            <a:r>
              <a:rPr lang="en-US" sz="1000" kern="1600" dirty="0">
                <a:solidFill>
                  <a:schemeClr val="bg1"/>
                </a:solidFill>
                <a:latin typeface="+mj-lt"/>
                <a:cs typeface="Segoe UI Light" panose="020B0502040204020203" pitchFamily="34" charset="0"/>
              </a:rPr>
              <a:t>Model formats: </a:t>
            </a:r>
            <a:br>
              <a:rPr lang="en-US" sz="1000" kern="1600" dirty="0">
                <a:solidFill>
                  <a:schemeClr val="bg1"/>
                </a:solidFill>
                <a:latin typeface="+mj-lt"/>
                <a:cs typeface="Segoe UI Light" panose="020B0502040204020203" pitchFamily="34" charset="0"/>
              </a:rPr>
            </a:br>
            <a:r>
              <a:rPr lang="en-US" sz="1000" kern="1600" dirty="0">
                <a:solidFill>
                  <a:schemeClr val="bg1"/>
                </a:solidFill>
                <a:cs typeface="Segoe UI Light" panose="020B0502040204020203" pitchFamily="34" charset="0"/>
              </a:rPr>
              <a:t>Python models using </a:t>
            </a:r>
            <a:r>
              <a:rPr lang="en-US" sz="1000" kern="1600" dirty="0" err="1">
                <a:solidFill>
                  <a:schemeClr val="bg1"/>
                </a:solidFill>
                <a:cs typeface="Segoe UI Light" panose="020B0502040204020203" pitchFamily="34" charset="0"/>
              </a:rPr>
              <a:t>scickit</a:t>
            </a:r>
            <a:r>
              <a:rPr lang="en-US" sz="1000" kern="1600" dirty="0">
                <a:solidFill>
                  <a:schemeClr val="bg1"/>
                </a:solidFill>
                <a:cs typeface="Segoe UI Light" panose="020B0502040204020203" pitchFamily="34" charset="0"/>
              </a:rPr>
              <a:t> predict convention, Scikit, </a:t>
            </a:r>
            <a:r>
              <a:rPr lang="en-US" sz="1000" kern="1600" dirty="0" err="1">
                <a:solidFill>
                  <a:schemeClr val="bg1"/>
                </a:solidFill>
                <a:cs typeface="Segoe UI Light" panose="020B0502040204020203" pitchFamily="34" charset="0"/>
              </a:rPr>
              <a:t>Tensorflow</a:t>
            </a:r>
            <a:r>
              <a:rPr lang="en-US" sz="1000" kern="1600" dirty="0">
                <a:solidFill>
                  <a:schemeClr val="bg1"/>
                </a:solidFill>
                <a:cs typeface="Segoe UI Light" panose="020B0502040204020203" pitchFamily="34" charset="0"/>
              </a:rPr>
              <a:t>, </a:t>
            </a:r>
            <a:r>
              <a:rPr lang="en-US" sz="1000" kern="1600" dirty="0" err="1">
                <a:solidFill>
                  <a:schemeClr val="bg1"/>
                </a:solidFill>
                <a:cs typeface="Segoe UI Light" panose="020B0502040204020203" pitchFamily="34" charset="0"/>
              </a:rPr>
              <a:t>Pytorch</a:t>
            </a:r>
            <a:r>
              <a:rPr lang="en-US" sz="1000" kern="1600" dirty="0">
                <a:solidFill>
                  <a:schemeClr val="bg1"/>
                </a:solidFill>
                <a:cs typeface="Segoe UI Light" panose="020B0502040204020203" pitchFamily="34" charset="0"/>
              </a:rPr>
              <a:t>, </a:t>
            </a:r>
            <a:r>
              <a:rPr lang="en-US" sz="1000" kern="1600" dirty="0" err="1">
                <a:solidFill>
                  <a:schemeClr val="bg1"/>
                </a:solidFill>
                <a:cs typeface="Segoe UI Light" panose="020B0502040204020203" pitchFamily="34" charset="0"/>
              </a:rPr>
              <a:t>Keras</a:t>
            </a:r>
            <a:endParaRPr lang="en-US" sz="1000" kern="1600" dirty="0">
              <a:solidFill>
                <a:schemeClr val="bg1"/>
              </a:solidFill>
              <a:cs typeface="Segoe UI Light" panose="020B0502040204020203" pitchFamily="34" charset="0"/>
            </a:endParaRPr>
          </a:p>
          <a:p>
            <a:endParaRPr lang="en-US" sz="1000" b="1" kern="1600" dirty="0">
              <a:solidFill>
                <a:schemeClr val="bg1"/>
              </a:solidFill>
              <a:cs typeface="Segoe UI Light" panose="020B0502040204020203" pitchFamily="34" charset="0"/>
            </a:endParaRPr>
          </a:p>
          <a:p>
            <a:r>
              <a:rPr lang="en-US" sz="1000" kern="1600" dirty="0">
                <a:solidFill>
                  <a:schemeClr val="bg1"/>
                </a:solidFill>
                <a:latin typeface="+mj-lt"/>
                <a:cs typeface="Segoe UI Light" panose="020B0502040204020203" pitchFamily="34" charset="0"/>
              </a:rPr>
              <a:t>Explainers: </a:t>
            </a:r>
            <a:br>
              <a:rPr lang="en-US" sz="1000" kern="1600" dirty="0">
                <a:solidFill>
                  <a:schemeClr val="bg1"/>
                </a:solidFill>
                <a:latin typeface="+mj-lt"/>
                <a:cs typeface="Segoe UI Light" panose="020B0502040204020203" pitchFamily="34" charset="0"/>
              </a:rPr>
            </a:br>
            <a:r>
              <a:rPr lang="en-US" sz="1000" kern="1600" dirty="0">
                <a:solidFill>
                  <a:schemeClr val="bg1"/>
                </a:solidFill>
                <a:cs typeface="Segoe UI Light" panose="020B0502040204020203" pitchFamily="34" charset="0"/>
              </a:rPr>
              <a:t>SHAP, LIME, Global Surrogate, </a:t>
            </a:r>
            <a:br>
              <a:rPr lang="en-US" sz="1000" kern="1600" dirty="0">
                <a:solidFill>
                  <a:schemeClr val="bg1"/>
                </a:solidFill>
                <a:cs typeface="Segoe UI Light" panose="020B0502040204020203" pitchFamily="34" charset="0"/>
              </a:rPr>
            </a:br>
            <a:r>
              <a:rPr lang="en-US" sz="1000" kern="1600" dirty="0">
                <a:solidFill>
                  <a:schemeClr val="bg1"/>
                </a:solidFill>
                <a:cs typeface="Segoe UI Light" panose="020B0502040204020203" pitchFamily="34" charset="0"/>
              </a:rPr>
              <a:t>Feature Permutation</a:t>
            </a:r>
          </a:p>
        </p:txBody>
      </p:sp>
      <p:sp>
        <p:nvSpPr>
          <p:cNvPr id="12" name="TextBox 11">
            <a:extLst>
              <a:ext uri="{FF2B5EF4-FFF2-40B4-BE49-F238E27FC236}">
                <a16:creationId xmlns:a16="http://schemas.microsoft.com/office/drawing/2014/main" id="{636B50DF-00D9-4E04-8193-1D373D1CAC8E}"/>
              </a:ext>
            </a:extLst>
          </p:cNvPr>
          <p:cNvSpPr txBox="1"/>
          <p:nvPr/>
        </p:nvSpPr>
        <p:spPr>
          <a:xfrm>
            <a:off x="8836191" y="3036980"/>
            <a:ext cx="2767546" cy="769441"/>
          </a:xfrm>
          <a:prstGeom prst="rect">
            <a:avLst/>
          </a:prstGeom>
          <a:noFill/>
        </p:spPr>
        <p:txBody>
          <a:bodyPr wrap="square" rtlCol="0">
            <a:spAutoFit/>
          </a:bodyPr>
          <a:lstStyle/>
          <a:p>
            <a:r>
              <a:rPr lang="en-US" sz="1400" dirty="0" err="1">
                <a:solidFill>
                  <a:schemeClr val="bg1"/>
                </a:solidFill>
                <a:latin typeface="+mj-lt"/>
                <a:cs typeface="Segoe UI Light" panose="020B0502040204020203" pitchFamily="34" charset="0"/>
              </a:rPr>
              <a:t>Glassbox</a:t>
            </a:r>
            <a:r>
              <a:rPr lang="en-US" sz="1400" dirty="0">
                <a:solidFill>
                  <a:schemeClr val="bg1"/>
                </a:solidFill>
                <a:latin typeface="+mj-lt"/>
                <a:cs typeface="Segoe UI Light" panose="020B0502040204020203" pitchFamily="34" charset="0"/>
              </a:rPr>
              <a:t> Models:</a:t>
            </a:r>
          </a:p>
          <a:p>
            <a:r>
              <a:rPr lang="en-US" sz="1000" kern="1600" dirty="0">
                <a:solidFill>
                  <a:schemeClr val="bg1"/>
                </a:solidFill>
                <a:latin typeface="+mj-lt"/>
                <a:cs typeface="Segoe UI Light" panose="020B0502040204020203" pitchFamily="34" charset="0"/>
              </a:rPr>
              <a:t>Model types: </a:t>
            </a:r>
            <a:br>
              <a:rPr lang="en-US" sz="1000" b="1" dirty="0">
                <a:solidFill>
                  <a:schemeClr val="bg1"/>
                </a:solidFill>
                <a:cs typeface="Segoe UI Light" panose="020B0502040204020203" pitchFamily="34" charset="0"/>
              </a:rPr>
            </a:br>
            <a:r>
              <a:rPr lang="en-US" sz="1000" dirty="0">
                <a:solidFill>
                  <a:schemeClr val="bg1"/>
                </a:solidFill>
                <a:cs typeface="Segoe UI Light" panose="020B0502040204020203" pitchFamily="34" charset="0"/>
              </a:rPr>
              <a:t>Linear Models, Decision Trees, Decision Rules, Explainable Boosting Machines</a:t>
            </a:r>
          </a:p>
        </p:txBody>
      </p:sp>
      <p:pic>
        <p:nvPicPr>
          <p:cNvPr id="24" name="Graphic 23">
            <a:extLst>
              <a:ext uri="{FF2B5EF4-FFF2-40B4-BE49-F238E27FC236}">
                <a16:creationId xmlns:a16="http://schemas.microsoft.com/office/drawing/2014/main" id="{076A94D1-ABC7-4622-B4B2-038BD5F180F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0398" y="2963644"/>
            <a:ext cx="695046" cy="695046"/>
          </a:xfrm>
          <a:prstGeom prst="rect">
            <a:avLst/>
          </a:prstGeom>
        </p:spPr>
      </p:pic>
      <p:pic>
        <p:nvPicPr>
          <p:cNvPr id="26" name="Graphic 25">
            <a:extLst>
              <a:ext uri="{FF2B5EF4-FFF2-40B4-BE49-F238E27FC236}">
                <a16:creationId xmlns:a16="http://schemas.microsoft.com/office/drawing/2014/main" id="{44250545-8E63-497A-A496-528FD0378B2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0398" y="4114585"/>
            <a:ext cx="595355" cy="595355"/>
          </a:xfrm>
          <a:prstGeom prst="rect">
            <a:avLst/>
          </a:prstGeom>
        </p:spPr>
      </p:pic>
      <p:pic>
        <p:nvPicPr>
          <p:cNvPr id="28" name="Graphic 27">
            <a:extLst>
              <a:ext uri="{FF2B5EF4-FFF2-40B4-BE49-F238E27FC236}">
                <a16:creationId xmlns:a16="http://schemas.microsoft.com/office/drawing/2014/main" id="{46B1E04B-7984-4AE5-B49C-6D09CB13669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00398" y="5296253"/>
            <a:ext cx="695046" cy="695046"/>
          </a:xfrm>
          <a:prstGeom prst="rect">
            <a:avLst/>
          </a:prstGeom>
        </p:spPr>
      </p:pic>
      <p:pic>
        <p:nvPicPr>
          <p:cNvPr id="30" name="Graphic 29">
            <a:extLst>
              <a:ext uri="{FF2B5EF4-FFF2-40B4-BE49-F238E27FC236}">
                <a16:creationId xmlns:a16="http://schemas.microsoft.com/office/drawing/2014/main" id="{463523AC-0146-4CD4-956A-9CD82B64670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87723" y="1477648"/>
            <a:ext cx="695046" cy="695046"/>
          </a:xfrm>
          <a:prstGeom prst="rect">
            <a:avLst/>
          </a:prstGeom>
        </p:spPr>
      </p:pic>
      <p:cxnSp>
        <p:nvCxnSpPr>
          <p:cNvPr id="60" name="Straight Arrow Connector 59">
            <a:extLst>
              <a:ext uri="{FF2B5EF4-FFF2-40B4-BE49-F238E27FC236}">
                <a16:creationId xmlns:a16="http://schemas.microsoft.com/office/drawing/2014/main" id="{38FE7970-F507-4DBB-AC76-AA99DF34F6F5}"/>
              </a:ext>
              <a:ext uri="{C183D7F6-B498-43B3-948B-1728B52AA6E4}">
                <adec:decorative xmlns:adec="http://schemas.microsoft.com/office/drawing/2017/decorative" val="1"/>
              </a:ext>
            </a:extLst>
          </p:cNvPr>
          <p:cNvCxnSpPr>
            <a:stCxn id="16" idx="3"/>
          </p:cNvCxnSpPr>
          <p:nvPr/>
        </p:nvCxnSpPr>
        <p:spPr>
          <a:xfrm>
            <a:off x="7403810" y="1836124"/>
            <a:ext cx="705424" cy="0"/>
          </a:xfrm>
          <a:prstGeom prst="straightConnector1">
            <a:avLst/>
          </a:prstGeom>
          <a:ln>
            <a:solidFill>
              <a:schemeClr val="bg1"/>
            </a:solidFill>
            <a:tailEnd type="arrow" w="med" len="sm"/>
          </a:ln>
        </p:spPr>
        <p:style>
          <a:lnRef idx="1">
            <a:schemeClr val="accent3"/>
          </a:lnRef>
          <a:fillRef idx="0">
            <a:schemeClr val="accent3"/>
          </a:fillRef>
          <a:effectRef idx="0">
            <a:schemeClr val="accent3"/>
          </a:effectRef>
          <a:fontRef idx="minor">
            <a:schemeClr val="tx1"/>
          </a:fontRef>
        </p:style>
      </p:cxnSp>
      <p:cxnSp>
        <p:nvCxnSpPr>
          <p:cNvPr id="62" name="Straight Connector 61">
            <a:extLst>
              <a:ext uri="{FF2B5EF4-FFF2-40B4-BE49-F238E27FC236}">
                <a16:creationId xmlns:a16="http://schemas.microsoft.com/office/drawing/2014/main" id="{D237EACE-2B93-44CD-BB50-0DEFB39610B2}"/>
              </a:ext>
              <a:ext uri="{C183D7F6-B498-43B3-948B-1728B52AA6E4}">
                <adec:decorative xmlns:adec="http://schemas.microsoft.com/office/drawing/2017/decorative" val="1"/>
              </a:ext>
            </a:extLst>
          </p:cNvPr>
          <p:cNvCxnSpPr>
            <a:cxnSpLocks/>
          </p:cNvCxnSpPr>
          <p:nvPr/>
        </p:nvCxnSpPr>
        <p:spPr>
          <a:xfrm>
            <a:off x="7871460" y="1836124"/>
            <a:ext cx="0" cy="1392757"/>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id="{4CAD8B40-1D82-4E3F-98BB-B6F26FBC1B18}"/>
              </a:ext>
              <a:ext uri="{C183D7F6-B498-43B3-948B-1728B52AA6E4}">
                <adec:decorative xmlns:adec="http://schemas.microsoft.com/office/drawing/2017/decorative" val="1"/>
              </a:ext>
            </a:extLst>
          </p:cNvPr>
          <p:cNvCxnSpPr>
            <a:cxnSpLocks/>
          </p:cNvCxnSpPr>
          <p:nvPr/>
        </p:nvCxnSpPr>
        <p:spPr>
          <a:xfrm flipV="1">
            <a:off x="7871460" y="3228881"/>
            <a:ext cx="212583" cy="1812"/>
          </a:xfrm>
          <a:prstGeom prst="straightConnector1">
            <a:avLst/>
          </a:prstGeom>
          <a:ln>
            <a:solidFill>
              <a:schemeClr val="bg1"/>
            </a:solidFill>
            <a:tailEnd type="arrow" w="med" len="sm"/>
          </a:ln>
        </p:spPr>
        <p:style>
          <a:lnRef idx="1">
            <a:schemeClr val="accent3"/>
          </a:lnRef>
          <a:fillRef idx="0">
            <a:schemeClr val="accent3"/>
          </a:fillRef>
          <a:effectRef idx="0">
            <a:schemeClr val="accent3"/>
          </a:effectRef>
          <a:fontRef idx="minor">
            <a:schemeClr val="tx1"/>
          </a:fontRef>
        </p:style>
      </p:cxnSp>
      <p:sp>
        <p:nvSpPr>
          <p:cNvPr id="67" name="TextBox 66">
            <a:extLst>
              <a:ext uri="{FF2B5EF4-FFF2-40B4-BE49-F238E27FC236}">
                <a16:creationId xmlns:a16="http://schemas.microsoft.com/office/drawing/2014/main" id="{1E2E0CB0-0959-4911-B4B9-E13038B693EF}"/>
              </a:ext>
            </a:extLst>
          </p:cNvPr>
          <p:cNvSpPr txBox="1"/>
          <p:nvPr/>
        </p:nvSpPr>
        <p:spPr>
          <a:xfrm>
            <a:off x="8555448" y="5123726"/>
            <a:ext cx="3053939" cy="733278"/>
          </a:xfrm>
          <a:prstGeom prst="rect">
            <a:avLst/>
          </a:prstGeom>
          <a:noFill/>
        </p:spPr>
        <p:txBody>
          <a:bodyPr wrap="square" rtlCol="0">
            <a:spAutoFit/>
          </a:bodyPr>
          <a:lstStyle/>
          <a:p>
            <a:r>
              <a:rPr lang="en-US" dirty="0" err="1">
                <a:solidFill>
                  <a:schemeClr val="bg1"/>
                </a:solidFill>
                <a:latin typeface="+mj-lt"/>
                <a:cs typeface="Segoe UI Light" panose="020B0502040204020203" pitchFamily="34" charset="0"/>
              </a:rPr>
              <a:t>AzurML</a:t>
            </a:r>
            <a:r>
              <a:rPr lang="en-US" dirty="0">
                <a:solidFill>
                  <a:schemeClr val="bg1"/>
                </a:solidFill>
                <a:latin typeface="+mj-lt"/>
                <a:cs typeface="Segoe UI Light" panose="020B0502040204020203" pitchFamily="34" charset="0"/>
              </a:rPr>
              <a:t>-interpret</a:t>
            </a:r>
          </a:p>
          <a:p>
            <a:r>
              <a:rPr lang="en-US" sz="1200" dirty="0">
                <a:solidFill>
                  <a:schemeClr val="bg1"/>
                </a:solidFill>
                <a:cs typeface="Segoe UI Light" panose="020B0502040204020203" pitchFamily="34" charset="0"/>
              </a:rPr>
              <a:t>AzureML SDK wrapper for Interpret </a:t>
            </a:r>
            <a:br>
              <a:rPr lang="en-US" sz="1200" dirty="0">
                <a:solidFill>
                  <a:schemeClr val="bg1"/>
                </a:solidFill>
                <a:cs typeface="Segoe UI Light" panose="020B0502040204020203" pitchFamily="34" charset="0"/>
              </a:rPr>
            </a:br>
            <a:r>
              <a:rPr lang="en-US" sz="1200" dirty="0">
                <a:solidFill>
                  <a:schemeClr val="bg1"/>
                </a:solidFill>
                <a:cs typeface="Segoe UI Light" panose="020B0502040204020203" pitchFamily="34" charset="0"/>
              </a:rPr>
              <a:t>and Interpret-community</a:t>
            </a:r>
          </a:p>
        </p:txBody>
      </p:sp>
      <p:pic>
        <p:nvPicPr>
          <p:cNvPr id="73" name="Graphic 72">
            <a:extLst>
              <a:ext uri="{FF2B5EF4-FFF2-40B4-BE49-F238E27FC236}">
                <a16:creationId xmlns:a16="http://schemas.microsoft.com/office/drawing/2014/main" id="{4EFD01E8-F589-409D-9E5A-5E565A6F335D}"/>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2093" y="5238415"/>
            <a:ext cx="503901" cy="503901"/>
          </a:xfrm>
          <a:prstGeom prst="rect">
            <a:avLst/>
          </a:prstGeom>
        </p:spPr>
      </p:pic>
      <p:pic>
        <p:nvPicPr>
          <p:cNvPr id="3" name="Picture 2">
            <a:extLst>
              <a:ext uri="{FF2B5EF4-FFF2-40B4-BE49-F238E27FC236}">
                <a16:creationId xmlns:a16="http://schemas.microsoft.com/office/drawing/2014/main" id="{8267007E-BA62-4345-8C06-2BC675F8D666}"/>
              </a:ext>
              <a:ext uri="{C183D7F6-B498-43B3-948B-1728B52AA6E4}">
                <adec:decorative xmlns:adec="http://schemas.microsoft.com/office/drawing/2017/decorative" val="1"/>
              </a:ext>
            </a:extLst>
          </p:cNvPr>
          <p:cNvPicPr>
            <a:picLocks noChangeAspect="1"/>
          </p:cNvPicPr>
          <p:nvPr/>
        </p:nvPicPr>
        <p:blipFill rotWithShape="1">
          <a:blip r:embed="rId13"/>
          <a:srcRect r="1080"/>
          <a:stretch/>
        </p:blipFill>
        <p:spPr>
          <a:xfrm>
            <a:off x="588263" y="1498616"/>
            <a:ext cx="3688580" cy="4301595"/>
          </a:xfrm>
          <a:prstGeom prst="rect">
            <a:avLst/>
          </a:prstGeom>
          <a:effectLst>
            <a:outerShdw blurRad="50800" dist="38100" dir="2700000" algn="tl" rotWithShape="0">
              <a:prstClr val="black">
                <a:alpha val="40000"/>
              </a:prstClr>
            </a:outerShdw>
          </a:effectLst>
        </p:spPr>
      </p:pic>
      <p:sp>
        <p:nvSpPr>
          <p:cNvPr id="32" name="TextBox 31">
            <a:extLst>
              <a:ext uri="{FF2B5EF4-FFF2-40B4-BE49-F238E27FC236}">
                <a16:creationId xmlns:a16="http://schemas.microsoft.com/office/drawing/2014/main" id="{13702BC8-6185-4709-801F-961A159007A7}"/>
              </a:ext>
            </a:extLst>
          </p:cNvPr>
          <p:cNvSpPr txBox="1"/>
          <p:nvPr/>
        </p:nvSpPr>
        <p:spPr>
          <a:xfrm>
            <a:off x="586522" y="6116705"/>
            <a:ext cx="4546059" cy="316560"/>
          </a:xfrm>
          <a:prstGeom prst="rect">
            <a:avLst/>
          </a:prstGeom>
          <a:noFill/>
        </p:spPr>
        <p:txBody>
          <a:bodyPr wrap="none" lIns="0" tIns="146304" rIns="0" bIns="146304" rtlCol="0">
            <a:noAutofit/>
          </a:bodyPr>
          <a:lstStyle/>
          <a:p>
            <a:r>
              <a:rPr lang="en-US" sz="1100" dirty="0">
                <a:solidFill>
                  <a:schemeClr val="bg1"/>
                </a:solidFill>
                <a:cs typeface="Segoe UI Light" panose="020B0502040204020203" pitchFamily="34" charset="0"/>
              </a:rPr>
              <a:t>https://github.com/interpretml</a:t>
            </a:r>
          </a:p>
        </p:txBody>
      </p:sp>
      <p:grpSp>
        <p:nvGrpSpPr>
          <p:cNvPr id="34" name="Group 33">
            <a:extLst>
              <a:ext uri="{FF2B5EF4-FFF2-40B4-BE49-F238E27FC236}">
                <a16:creationId xmlns:a16="http://schemas.microsoft.com/office/drawing/2014/main" id="{858197EB-D80A-4453-A42F-458BE9B48D4D}"/>
              </a:ext>
              <a:ext uri="{C183D7F6-B498-43B3-948B-1728B52AA6E4}">
                <adec:decorative xmlns:adec="http://schemas.microsoft.com/office/drawing/2017/decorative" val="1"/>
              </a:ext>
            </a:extLst>
          </p:cNvPr>
          <p:cNvGrpSpPr/>
          <p:nvPr/>
        </p:nvGrpSpPr>
        <p:grpSpPr>
          <a:xfrm>
            <a:off x="8256446" y="1545829"/>
            <a:ext cx="502809" cy="580589"/>
            <a:chOff x="6160178" y="1087190"/>
            <a:chExt cx="2551652" cy="2946367"/>
          </a:xfrm>
        </p:grpSpPr>
        <p:sp>
          <p:nvSpPr>
            <p:cNvPr id="38" name="Freeform: Shape 37">
              <a:extLst>
                <a:ext uri="{FF2B5EF4-FFF2-40B4-BE49-F238E27FC236}">
                  <a16:creationId xmlns:a16="http://schemas.microsoft.com/office/drawing/2014/main" id="{03F32A20-AD9F-4C0E-9E2F-4604209BFF1F}"/>
                </a:ext>
              </a:extLst>
            </p:cNvPr>
            <p:cNvSpPr/>
            <p:nvPr/>
          </p:nvSpPr>
          <p:spPr>
            <a:xfrm flipV="1">
              <a:off x="6160178" y="1087190"/>
              <a:ext cx="2551652" cy="1473231"/>
            </a:xfrm>
            <a:custGeom>
              <a:avLst/>
              <a:gdLst>
                <a:gd name="connsiteX0" fmla="*/ 1275874 w 2551652"/>
                <a:gd name="connsiteY0" fmla="*/ 0 h 1473231"/>
                <a:gd name="connsiteX1" fmla="*/ 0 w 2551652"/>
                <a:gd name="connsiteY1" fmla="*/ 736663 h 1473231"/>
                <a:gd name="connsiteX2" fmla="*/ 1275874 w 2551652"/>
                <a:gd name="connsiteY2" fmla="*/ 1473232 h 1473231"/>
                <a:gd name="connsiteX3" fmla="*/ 2551653 w 2551652"/>
                <a:gd name="connsiteY3" fmla="*/ 736663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3"/>
                  </a:lnTo>
                  <a:lnTo>
                    <a:pt x="1275874" y="1473232"/>
                  </a:lnTo>
                  <a:lnTo>
                    <a:pt x="2551653" y="736663"/>
                  </a:lnTo>
                  <a:close/>
                </a:path>
              </a:pathLst>
            </a:custGeom>
            <a:gradFill flip="none" rotWithShape="1">
              <a:gsLst>
                <a:gs pos="0">
                  <a:schemeClr val="tx1">
                    <a:lumMod val="95000"/>
                    <a:lumOff val="5000"/>
                  </a:schemeClr>
                </a:gs>
                <a:gs pos="100000">
                  <a:schemeClr val="tx1">
                    <a:lumMod val="85000"/>
                    <a:lumOff val="15000"/>
                  </a:schemeClr>
                </a:gs>
              </a:gsLst>
              <a:lin ang="0" scaled="1"/>
              <a:tileRect/>
            </a:gradFill>
            <a:ln w="9525" cap="flat">
              <a:solidFill>
                <a:schemeClr val="tx1">
                  <a:alpha val="50000"/>
                </a:schemeClr>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788D661-B2DD-4C0C-8A03-3342D9920002}"/>
                </a:ext>
              </a:extLst>
            </p:cNvPr>
            <p:cNvSpPr/>
            <p:nvPr/>
          </p:nvSpPr>
          <p:spPr>
            <a:xfrm flipV="1">
              <a:off x="6160178" y="1823757"/>
              <a:ext cx="1275873" cy="2209800"/>
            </a:xfrm>
            <a:custGeom>
              <a:avLst/>
              <a:gdLst>
                <a:gd name="connsiteX0" fmla="*/ 0 w 1275873"/>
                <a:gd name="connsiteY0" fmla="*/ 2209800 h 2209800"/>
                <a:gd name="connsiteX1" fmla="*/ 0 w 1275873"/>
                <a:gd name="connsiteY1" fmla="*/ 736568 h 2209800"/>
                <a:gd name="connsiteX2" fmla="*/ 1275874 w 1275873"/>
                <a:gd name="connsiteY2" fmla="*/ 0 h 2209800"/>
                <a:gd name="connsiteX3" fmla="*/ 1275874 w 1275873"/>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873" h="2209800">
                  <a:moveTo>
                    <a:pt x="0" y="2209800"/>
                  </a:moveTo>
                  <a:lnTo>
                    <a:pt x="0" y="736568"/>
                  </a:lnTo>
                  <a:lnTo>
                    <a:pt x="1275874" y="0"/>
                  </a:lnTo>
                  <a:lnTo>
                    <a:pt x="1275874" y="1473137"/>
                  </a:lnTo>
                  <a:close/>
                </a:path>
              </a:pathLst>
            </a:custGeom>
            <a:gradFill flip="none" rotWithShape="1">
              <a:gsLst>
                <a:gs pos="0">
                  <a:schemeClr val="tx1"/>
                </a:gs>
                <a:gs pos="100000">
                  <a:schemeClr val="tx1">
                    <a:lumMod val="85000"/>
                    <a:lumOff val="15000"/>
                  </a:schemeClr>
                </a:gs>
              </a:gsLst>
              <a:lin ang="13500000" scaled="1"/>
              <a:tileRect/>
            </a:gradFill>
            <a:ln w="9525" cap="flat">
              <a:solidFill>
                <a:schemeClr val="tx1">
                  <a:lumMod val="95000"/>
                  <a:lumOff val="5000"/>
                  <a:alpha val="50000"/>
                </a:schemeClr>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9890DB3-C1D2-4EDE-9FC4-B552EA676E74}"/>
                </a:ext>
              </a:extLst>
            </p:cNvPr>
            <p:cNvSpPr/>
            <p:nvPr/>
          </p:nvSpPr>
          <p:spPr>
            <a:xfrm flipV="1">
              <a:off x="7436051" y="1823757"/>
              <a:ext cx="1275778" cy="2209800"/>
            </a:xfrm>
            <a:custGeom>
              <a:avLst/>
              <a:gdLst>
                <a:gd name="connsiteX0" fmla="*/ 1275779 w 1275778"/>
                <a:gd name="connsiteY0" fmla="*/ 2209800 h 2209800"/>
                <a:gd name="connsiteX1" fmla="*/ 1275779 w 1275778"/>
                <a:gd name="connsiteY1" fmla="*/ 736568 h 2209800"/>
                <a:gd name="connsiteX2" fmla="*/ 0 w 1275778"/>
                <a:gd name="connsiteY2" fmla="*/ 0 h 2209800"/>
                <a:gd name="connsiteX3" fmla="*/ 0 w 1275778"/>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778" h="2209800">
                  <a:moveTo>
                    <a:pt x="1275779" y="2209800"/>
                  </a:moveTo>
                  <a:lnTo>
                    <a:pt x="1275779" y="736568"/>
                  </a:lnTo>
                  <a:lnTo>
                    <a:pt x="0" y="0"/>
                  </a:lnTo>
                  <a:lnTo>
                    <a:pt x="0" y="1473137"/>
                  </a:lnTo>
                  <a:close/>
                </a:path>
              </a:pathLst>
            </a:custGeom>
            <a:gradFill flip="none" rotWithShape="1">
              <a:gsLst>
                <a:gs pos="0">
                  <a:schemeClr val="tx1"/>
                </a:gs>
                <a:gs pos="100000">
                  <a:schemeClr val="tx1">
                    <a:lumMod val="95000"/>
                    <a:lumOff val="5000"/>
                  </a:schemeClr>
                </a:gs>
              </a:gsLst>
              <a:lin ang="16200000" scaled="1"/>
              <a:tileRect/>
            </a:gradFill>
            <a:ln w="9525" cap="flat">
              <a:solidFill>
                <a:schemeClr val="tx1">
                  <a:alpha val="50000"/>
                </a:schemeClr>
              </a:solidFill>
              <a:prstDash val="solid"/>
              <a:miter/>
            </a:ln>
          </p:spPr>
          <p:txBody>
            <a:bodyPr rtlCol="0" anchor="ctr"/>
            <a:lstStyle/>
            <a:p>
              <a:endParaRPr lang="en-US"/>
            </a:p>
          </p:txBody>
        </p:sp>
      </p:grpSp>
      <p:grpSp>
        <p:nvGrpSpPr>
          <p:cNvPr id="42" name="Group 41">
            <a:extLst>
              <a:ext uri="{FF2B5EF4-FFF2-40B4-BE49-F238E27FC236}">
                <a16:creationId xmlns:a16="http://schemas.microsoft.com/office/drawing/2014/main" id="{AD826463-44F6-47FF-BDD1-0FE5BAFC5429}"/>
              </a:ext>
              <a:ext uri="{C183D7F6-B498-43B3-948B-1728B52AA6E4}">
                <adec:decorative xmlns:adec="http://schemas.microsoft.com/office/drawing/2017/decorative" val="1"/>
              </a:ext>
            </a:extLst>
          </p:cNvPr>
          <p:cNvGrpSpPr/>
          <p:nvPr/>
        </p:nvGrpSpPr>
        <p:grpSpPr>
          <a:xfrm>
            <a:off x="8256445" y="2938968"/>
            <a:ext cx="502809" cy="580589"/>
            <a:chOff x="6160178" y="1087190"/>
            <a:chExt cx="2551652" cy="2946367"/>
          </a:xfrm>
        </p:grpSpPr>
        <p:sp>
          <p:nvSpPr>
            <p:cNvPr id="45" name="Freeform: Shape 44">
              <a:extLst>
                <a:ext uri="{FF2B5EF4-FFF2-40B4-BE49-F238E27FC236}">
                  <a16:creationId xmlns:a16="http://schemas.microsoft.com/office/drawing/2014/main" id="{F8063321-34BC-4AB5-8427-D298E85F7A09}"/>
                </a:ext>
              </a:extLst>
            </p:cNvPr>
            <p:cNvSpPr/>
            <p:nvPr/>
          </p:nvSpPr>
          <p:spPr>
            <a:xfrm flipV="1">
              <a:off x="6160178" y="1087190"/>
              <a:ext cx="2551652" cy="1473231"/>
            </a:xfrm>
            <a:custGeom>
              <a:avLst/>
              <a:gdLst>
                <a:gd name="connsiteX0" fmla="*/ 1275874 w 2551652"/>
                <a:gd name="connsiteY0" fmla="*/ 0 h 1473231"/>
                <a:gd name="connsiteX1" fmla="*/ 0 w 2551652"/>
                <a:gd name="connsiteY1" fmla="*/ 736663 h 1473231"/>
                <a:gd name="connsiteX2" fmla="*/ 1275874 w 2551652"/>
                <a:gd name="connsiteY2" fmla="*/ 1473232 h 1473231"/>
                <a:gd name="connsiteX3" fmla="*/ 2551653 w 2551652"/>
                <a:gd name="connsiteY3" fmla="*/ 736663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3"/>
                  </a:lnTo>
                  <a:lnTo>
                    <a:pt x="1275874" y="1473232"/>
                  </a:lnTo>
                  <a:lnTo>
                    <a:pt x="2551653" y="736663"/>
                  </a:lnTo>
                  <a:close/>
                </a:path>
              </a:pathLst>
            </a:custGeom>
            <a:gradFill>
              <a:gsLst>
                <a:gs pos="0">
                  <a:schemeClr val="accent1">
                    <a:lumMod val="45000"/>
                    <a:lumOff val="55000"/>
                  </a:schemeClr>
                </a:gs>
                <a:gs pos="100000">
                  <a:srgbClr val="D9EFFF"/>
                </a:gs>
              </a:gsLst>
              <a:lin ang="5400000" scaled="1"/>
            </a:gra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2CFD2D8A-7E81-4D82-93F8-13566C522B9B}"/>
                </a:ext>
              </a:extLst>
            </p:cNvPr>
            <p:cNvSpPr/>
            <p:nvPr/>
          </p:nvSpPr>
          <p:spPr>
            <a:xfrm flipV="1">
              <a:off x="6160178" y="1823757"/>
              <a:ext cx="1275873" cy="2209800"/>
            </a:xfrm>
            <a:custGeom>
              <a:avLst/>
              <a:gdLst>
                <a:gd name="connsiteX0" fmla="*/ 0 w 1275873"/>
                <a:gd name="connsiteY0" fmla="*/ 2209800 h 2209800"/>
                <a:gd name="connsiteX1" fmla="*/ 0 w 1275873"/>
                <a:gd name="connsiteY1" fmla="*/ 736568 h 2209800"/>
                <a:gd name="connsiteX2" fmla="*/ 1275874 w 1275873"/>
                <a:gd name="connsiteY2" fmla="*/ 0 h 2209800"/>
                <a:gd name="connsiteX3" fmla="*/ 1275874 w 1275873"/>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873" h="2209800">
                  <a:moveTo>
                    <a:pt x="0" y="2209800"/>
                  </a:moveTo>
                  <a:lnTo>
                    <a:pt x="0" y="736568"/>
                  </a:lnTo>
                  <a:lnTo>
                    <a:pt x="1275874" y="0"/>
                  </a:lnTo>
                  <a:lnTo>
                    <a:pt x="1275874" y="1473137"/>
                  </a:lnTo>
                  <a:close/>
                </a:path>
              </a:pathLst>
            </a:custGeom>
            <a:gradFill flip="none" rotWithShape="1">
              <a:gsLst>
                <a:gs pos="0">
                  <a:schemeClr val="accent1">
                    <a:lumMod val="45000"/>
                    <a:lumOff val="55000"/>
                  </a:schemeClr>
                </a:gs>
                <a:gs pos="100000">
                  <a:srgbClr val="D9EFFF"/>
                </a:gs>
              </a:gsLst>
              <a:lin ang="10800000" scaled="1"/>
              <a:tileRect/>
            </a:gra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B3712FE-F8B4-4BAD-BE33-10FC58FA6D90}"/>
                </a:ext>
              </a:extLst>
            </p:cNvPr>
            <p:cNvSpPr/>
            <p:nvPr/>
          </p:nvSpPr>
          <p:spPr>
            <a:xfrm flipV="1">
              <a:off x="7436051" y="1823757"/>
              <a:ext cx="1275778" cy="2209800"/>
            </a:xfrm>
            <a:custGeom>
              <a:avLst/>
              <a:gdLst>
                <a:gd name="connsiteX0" fmla="*/ 1275779 w 1275778"/>
                <a:gd name="connsiteY0" fmla="*/ 2209800 h 2209800"/>
                <a:gd name="connsiteX1" fmla="*/ 1275779 w 1275778"/>
                <a:gd name="connsiteY1" fmla="*/ 736568 h 2209800"/>
                <a:gd name="connsiteX2" fmla="*/ 0 w 1275778"/>
                <a:gd name="connsiteY2" fmla="*/ 0 h 2209800"/>
                <a:gd name="connsiteX3" fmla="*/ 0 w 1275778"/>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778" h="2209800">
                  <a:moveTo>
                    <a:pt x="1275779" y="2209800"/>
                  </a:moveTo>
                  <a:lnTo>
                    <a:pt x="1275779" y="736568"/>
                  </a:lnTo>
                  <a:lnTo>
                    <a:pt x="0" y="0"/>
                  </a:lnTo>
                  <a:lnTo>
                    <a:pt x="0" y="1473137"/>
                  </a:lnTo>
                  <a:close/>
                </a:path>
              </a:pathLst>
            </a:custGeom>
            <a:gradFill>
              <a:gsLst>
                <a:gs pos="0">
                  <a:schemeClr val="accent1">
                    <a:lumMod val="45000"/>
                    <a:lumOff val="55000"/>
                  </a:schemeClr>
                </a:gs>
                <a:gs pos="100000">
                  <a:srgbClr val="D9EFFF"/>
                </a:gs>
              </a:gsLst>
              <a:lin ang="10800000" scaled="1"/>
            </a:gra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190952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7F9D0-3A59-4939-AC69-1B911AB13E72}"/>
              </a:ext>
            </a:extLst>
          </p:cNvPr>
          <p:cNvSpPr>
            <a:spLocks noGrp="1"/>
          </p:cNvSpPr>
          <p:nvPr>
            <p:ph type="title"/>
          </p:nvPr>
        </p:nvSpPr>
        <p:spPr/>
        <p:txBody>
          <a:bodyPr/>
          <a:lstStyle/>
          <a:p>
            <a:r>
              <a:rPr lang="en-US" dirty="0"/>
              <a:t>Interpretability approaches</a:t>
            </a:r>
          </a:p>
        </p:txBody>
      </p:sp>
      <p:grpSp>
        <p:nvGrpSpPr>
          <p:cNvPr id="11" name="Group 10">
            <a:extLst>
              <a:ext uri="{FF2B5EF4-FFF2-40B4-BE49-F238E27FC236}">
                <a16:creationId xmlns:a16="http://schemas.microsoft.com/office/drawing/2014/main" id="{59379A87-5038-4314-8028-29D07568AACA}"/>
              </a:ext>
              <a:ext uri="{C183D7F6-B498-43B3-948B-1728B52AA6E4}">
                <adec:decorative xmlns:adec="http://schemas.microsoft.com/office/drawing/2017/decorative" val="1"/>
              </a:ext>
            </a:extLst>
          </p:cNvPr>
          <p:cNvGrpSpPr/>
          <p:nvPr/>
        </p:nvGrpSpPr>
        <p:grpSpPr>
          <a:xfrm>
            <a:off x="5591525" y="1821800"/>
            <a:ext cx="2064812" cy="2601113"/>
            <a:chOff x="6160178" y="1087190"/>
            <a:chExt cx="2551652" cy="3214401"/>
          </a:xfrm>
        </p:grpSpPr>
        <p:sp>
          <p:nvSpPr>
            <p:cNvPr id="6" name="Freeform: Shape 5">
              <a:extLst>
                <a:ext uri="{FF2B5EF4-FFF2-40B4-BE49-F238E27FC236}">
                  <a16:creationId xmlns:a16="http://schemas.microsoft.com/office/drawing/2014/main" id="{CED3EC91-7AC9-4605-AB39-24C6620DE25F}"/>
                </a:ext>
              </a:extLst>
            </p:cNvPr>
            <p:cNvSpPr/>
            <p:nvPr/>
          </p:nvSpPr>
          <p:spPr>
            <a:xfrm>
              <a:off x="6160178" y="2828360"/>
              <a:ext cx="2551652" cy="1473231"/>
            </a:xfrm>
            <a:custGeom>
              <a:avLst/>
              <a:gdLst>
                <a:gd name="connsiteX0" fmla="*/ 1275874 w 2551652"/>
                <a:gd name="connsiteY0" fmla="*/ 0 h 1473231"/>
                <a:gd name="connsiteX1" fmla="*/ 0 w 2551652"/>
                <a:gd name="connsiteY1" fmla="*/ 736664 h 1473231"/>
                <a:gd name="connsiteX2" fmla="*/ 1275874 w 2551652"/>
                <a:gd name="connsiteY2" fmla="*/ 1473232 h 1473231"/>
                <a:gd name="connsiteX3" fmla="*/ 2551653 w 2551652"/>
                <a:gd name="connsiteY3" fmla="*/ 736664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4"/>
                  </a:lnTo>
                  <a:lnTo>
                    <a:pt x="1275874" y="1473232"/>
                  </a:lnTo>
                  <a:lnTo>
                    <a:pt x="2551653" y="736664"/>
                  </a:lnTo>
                  <a:close/>
                </a:path>
              </a:pathLst>
            </a:custGeom>
            <a:solidFill>
              <a:schemeClr val="bg2">
                <a:alpha val="50000"/>
              </a:schemeClr>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2AD599E5-C9C2-4F74-B5EE-641D3D4549FD}"/>
                </a:ext>
              </a:extLst>
            </p:cNvPr>
            <p:cNvSpPr/>
            <p:nvPr/>
          </p:nvSpPr>
          <p:spPr>
            <a:xfrm flipV="1">
              <a:off x="6160178" y="1087190"/>
              <a:ext cx="2551652" cy="1473231"/>
            </a:xfrm>
            <a:custGeom>
              <a:avLst/>
              <a:gdLst>
                <a:gd name="connsiteX0" fmla="*/ 1275874 w 2551652"/>
                <a:gd name="connsiteY0" fmla="*/ 0 h 1473231"/>
                <a:gd name="connsiteX1" fmla="*/ 0 w 2551652"/>
                <a:gd name="connsiteY1" fmla="*/ 736663 h 1473231"/>
                <a:gd name="connsiteX2" fmla="*/ 1275874 w 2551652"/>
                <a:gd name="connsiteY2" fmla="*/ 1473232 h 1473231"/>
                <a:gd name="connsiteX3" fmla="*/ 2551653 w 2551652"/>
                <a:gd name="connsiteY3" fmla="*/ 736663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3"/>
                  </a:lnTo>
                  <a:lnTo>
                    <a:pt x="1275874" y="1473232"/>
                  </a:lnTo>
                  <a:lnTo>
                    <a:pt x="2551653" y="736663"/>
                  </a:lnTo>
                  <a:close/>
                </a:path>
              </a:pathLst>
            </a:custGeom>
            <a:gradFill>
              <a:gsLst>
                <a:gs pos="0">
                  <a:schemeClr val="accent1">
                    <a:lumMod val="45000"/>
                    <a:lumOff val="55000"/>
                  </a:schemeClr>
                </a:gs>
                <a:gs pos="100000">
                  <a:srgbClr val="D9EFFF"/>
                </a:gs>
              </a:gsLst>
              <a:lin ang="5400000" scaled="1"/>
            </a:gra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1B363471-663F-4003-8260-DFB3FF909C77}"/>
                </a:ext>
              </a:extLst>
            </p:cNvPr>
            <p:cNvSpPr/>
            <p:nvPr/>
          </p:nvSpPr>
          <p:spPr>
            <a:xfrm flipV="1">
              <a:off x="6160178" y="1823757"/>
              <a:ext cx="1275873" cy="2209800"/>
            </a:xfrm>
            <a:custGeom>
              <a:avLst/>
              <a:gdLst>
                <a:gd name="connsiteX0" fmla="*/ 0 w 1275873"/>
                <a:gd name="connsiteY0" fmla="*/ 2209800 h 2209800"/>
                <a:gd name="connsiteX1" fmla="*/ 0 w 1275873"/>
                <a:gd name="connsiteY1" fmla="*/ 736568 h 2209800"/>
                <a:gd name="connsiteX2" fmla="*/ 1275874 w 1275873"/>
                <a:gd name="connsiteY2" fmla="*/ 0 h 2209800"/>
                <a:gd name="connsiteX3" fmla="*/ 1275874 w 1275873"/>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873" h="2209800">
                  <a:moveTo>
                    <a:pt x="0" y="2209800"/>
                  </a:moveTo>
                  <a:lnTo>
                    <a:pt x="0" y="736568"/>
                  </a:lnTo>
                  <a:lnTo>
                    <a:pt x="1275874" y="0"/>
                  </a:lnTo>
                  <a:lnTo>
                    <a:pt x="1275874" y="1473137"/>
                  </a:lnTo>
                  <a:close/>
                </a:path>
              </a:pathLst>
            </a:custGeom>
            <a:gradFill flip="none" rotWithShape="1">
              <a:gsLst>
                <a:gs pos="0">
                  <a:schemeClr val="accent1">
                    <a:lumMod val="45000"/>
                    <a:lumOff val="55000"/>
                  </a:schemeClr>
                </a:gs>
                <a:gs pos="100000">
                  <a:srgbClr val="D9EFFF"/>
                </a:gs>
              </a:gsLst>
              <a:lin ang="10800000" scaled="1"/>
              <a:tileRect/>
            </a:gra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6F935C0F-82A8-4CCF-880C-EAA6D86E3E33}"/>
                </a:ext>
              </a:extLst>
            </p:cNvPr>
            <p:cNvSpPr/>
            <p:nvPr/>
          </p:nvSpPr>
          <p:spPr>
            <a:xfrm flipV="1">
              <a:off x="7436051" y="1823757"/>
              <a:ext cx="1275778" cy="2209800"/>
            </a:xfrm>
            <a:custGeom>
              <a:avLst/>
              <a:gdLst>
                <a:gd name="connsiteX0" fmla="*/ 1275779 w 1275778"/>
                <a:gd name="connsiteY0" fmla="*/ 2209800 h 2209800"/>
                <a:gd name="connsiteX1" fmla="*/ 1275779 w 1275778"/>
                <a:gd name="connsiteY1" fmla="*/ 736568 h 2209800"/>
                <a:gd name="connsiteX2" fmla="*/ 0 w 1275778"/>
                <a:gd name="connsiteY2" fmla="*/ 0 h 2209800"/>
                <a:gd name="connsiteX3" fmla="*/ 0 w 1275778"/>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778" h="2209800">
                  <a:moveTo>
                    <a:pt x="1275779" y="2209800"/>
                  </a:moveTo>
                  <a:lnTo>
                    <a:pt x="1275779" y="736568"/>
                  </a:lnTo>
                  <a:lnTo>
                    <a:pt x="0" y="0"/>
                  </a:lnTo>
                  <a:lnTo>
                    <a:pt x="0" y="1473137"/>
                  </a:lnTo>
                  <a:close/>
                </a:path>
              </a:pathLst>
            </a:custGeom>
            <a:gradFill>
              <a:gsLst>
                <a:gs pos="0">
                  <a:schemeClr val="accent1">
                    <a:lumMod val="45000"/>
                    <a:lumOff val="55000"/>
                  </a:schemeClr>
                </a:gs>
                <a:gs pos="100000">
                  <a:srgbClr val="D9EFFF"/>
                </a:gs>
              </a:gsLst>
              <a:lin ang="10800000" scaled="1"/>
            </a:grad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11488142-4B99-4B2A-963C-64976716F2D6}"/>
              </a:ext>
              <a:ext uri="{C183D7F6-B498-43B3-948B-1728B52AA6E4}">
                <adec:decorative xmlns:adec="http://schemas.microsoft.com/office/drawing/2017/decorative" val="1"/>
              </a:ext>
            </a:extLst>
          </p:cNvPr>
          <p:cNvGrpSpPr/>
          <p:nvPr/>
        </p:nvGrpSpPr>
        <p:grpSpPr>
          <a:xfrm>
            <a:off x="8891762" y="1821800"/>
            <a:ext cx="2064812" cy="2601113"/>
            <a:chOff x="6160178" y="1087190"/>
            <a:chExt cx="2551652" cy="3214401"/>
          </a:xfrm>
        </p:grpSpPr>
        <p:sp>
          <p:nvSpPr>
            <p:cNvPr id="14" name="Freeform: Shape 13">
              <a:extLst>
                <a:ext uri="{FF2B5EF4-FFF2-40B4-BE49-F238E27FC236}">
                  <a16:creationId xmlns:a16="http://schemas.microsoft.com/office/drawing/2014/main" id="{6ADEF664-51E0-422D-B05B-37F2DF718809}"/>
                </a:ext>
              </a:extLst>
            </p:cNvPr>
            <p:cNvSpPr/>
            <p:nvPr/>
          </p:nvSpPr>
          <p:spPr>
            <a:xfrm>
              <a:off x="6160178" y="2828360"/>
              <a:ext cx="2551652" cy="1473231"/>
            </a:xfrm>
            <a:custGeom>
              <a:avLst/>
              <a:gdLst>
                <a:gd name="connsiteX0" fmla="*/ 1275874 w 2551652"/>
                <a:gd name="connsiteY0" fmla="*/ 0 h 1473231"/>
                <a:gd name="connsiteX1" fmla="*/ 0 w 2551652"/>
                <a:gd name="connsiteY1" fmla="*/ 736664 h 1473231"/>
                <a:gd name="connsiteX2" fmla="*/ 1275874 w 2551652"/>
                <a:gd name="connsiteY2" fmla="*/ 1473232 h 1473231"/>
                <a:gd name="connsiteX3" fmla="*/ 2551653 w 2551652"/>
                <a:gd name="connsiteY3" fmla="*/ 736664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4"/>
                  </a:lnTo>
                  <a:lnTo>
                    <a:pt x="1275874" y="1473232"/>
                  </a:lnTo>
                  <a:lnTo>
                    <a:pt x="2551653" y="736664"/>
                  </a:lnTo>
                  <a:close/>
                </a:path>
              </a:pathLst>
            </a:custGeom>
            <a:solidFill>
              <a:schemeClr val="bg2">
                <a:alpha val="5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5535EBE-20FF-49FC-A477-9150460F4509}"/>
                </a:ext>
              </a:extLst>
            </p:cNvPr>
            <p:cNvSpPr/>
            <p:nvPr/>
          </p:nvSpPr>
          <p:spPr>
            <a:xfrm flipV="1">
              <a:off x="6160178" y="1087190"/>
              <a:ext cx="2551652" cy="1473231"/>
            </a:xfrm>
            <a:custGeom>
              <a:avLst/>
              <a:gdLst>
                <a:gd name="connsiteX0" fmla="*/ 1275874 w 2551652"/>
                <a:gd name="connsiteY0" fmla="*/ 0 h 1473231"/>
                <a:gd name="connsiteX1" fmla="*/ 0 w 2551652"/>
                <a:gd name="connsiteY1" fmla="*/ 736663 h 1473231"/>
                <a:gd name="connsiteX2" fmla="*/ 1275874 w 2551652"/>
                <a:gd name="connsiteY2" fmla="*/ 1473232 h 1473231"/>
                <a:gd name="connsiteX3" fmla="*/ 2551653 w 2551652"/>
                <a:gd name="connsiteY3" fmla="*/ 736663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3"/>
                  </a:lnTo>
                  <a:lnTo>
                    <a:pt x="1275874" y="1473232"/>
                  </a:lnTo>
                  <a:lnTo>
                    <a:pt x="2551653" y="736663"/>
                  </a:lnTo>
                  <a:close/>
                </a:path>
              </a:pathLst>
            </a:custGeom>
            <a:gradFill flip="none" rotWithShape="1">
              <a:gsLst>
                <a:gs pos="0">
                  <a:schemeClr val="tx1">
                    <a:lumMod val="95000"/>
                    <a:lumOff val="5000"/>
                  </a:schemeClr>
                </a:gs>
                <a:gs pos="100000">
                  <a:schemeClr val="tx1">
                    <a:lumMod val="85000"/>
                    <a:lumOff val="15000"/>
                  </a:schemeClr>
                </a:gs>
              </a:gsLst>
              <a:lin ang="0" scaled="1"/>
              <a:tileRect/>
            </a:gradFill>
            <a:ln w="9525" cap="flat">
              <a:solidFill>
                <a:schemeClr val="tx1">
                  <a:alpha val="50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095C8CB-7D47-4362-A826-D6957EFC6084}"/>
                </a:ext>
              </a:extLst>
            </p:cNvPr>
            <p:cNvSpPr/>
            <p:nvPr/>
          </p:nvSpPr>
          <p:spPr>
            <a:xfrm flipV="1">
              <a:off x="6160178" y="1823757"/>
              <a:ext cx="1275873" cy="2209800"/>
            </a:xfrm>
            <a:custGeom>
              <a:avLst/>
              <a:gdLst>
                <a:gd name="connsiteX0" fmla="*/ 0 w 1275873"/>
                <a:gd name="connsiteY0" fmla="*/ 2209800 h 2209800"/>
                <a:gd name="connsiteX1" fmla="*/ 0 w 1275873"/>
                <a:gd name="connsiteY1" fmla="*/ 736568 h 2209800"/>
                <a:gd name="connsiteX2" fmla="*/ 1275874 w 1275873"/>
                <a:gd name="connsiteY2" fmla="*/ 0 h 2209800"/>
                <a:gd name="connsiteX3" fmla="*/ 1275874 w 1275873"/>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873" h="2209800">
                  <a:moveTo>
                    <a:pt x="0" y="2209800"/>
                  </a:moveTo>
                  <a:lnTo>
                    <a:pt x="0" y="736568"/>
                  </a:lnTo>
                  <a:lnTo>
                    <a:pt x="1275874" y="0"/>
                  </a:lnTo>
                  <a:lnTo>
                    <a:pt x="1275874" y="1473137"/>
                  </a:lnTo>
                  <a:close/>
                </a:path>
              </a:pathLst>
            </a:custGeom>
            <a:gradFill flip="none" rotWithShape="1">
              <a:gsLst>
                <a:gs pos="0">
                  <a:schemeClr val="tx1"/>
                </a:gs>
                <a:gs pos="100000">
                  <a:schemeClr val="tx1">
                    <a:lumMod val="85000"/>
                    <a:lumOff val="15000"/>
                  </a:schemeClr>
                </a:gs>
              </a:gsLst>
              <a:lin ang="13500000" scaled="1"/>
              <a:tileRect/>
            </a:gradFill>
            <a:ln w="9525" cap="flat">
              <a:solidFill>
                <a:schemeClr val="tx1">
                  <a:lumMod val="95000"/>
                  <a:lumOff val="5000"/>
                  <a:alpha val="50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86A231D6-500C-4906-805E-0632C15A50FA}"/>
                </a:ext>
              </a:extLst>
            </p:cNvPr>
            <p:cNvSpPr/>
            <p:nvPr/>
          </p:nvSpPr>
          <p:spPr>
            <a:xfrm flipV="1">
              <a:off x="7436051" y="1823757"/>
              <a:ext cx="1275778" cy="2209800"/>
            </a:xfrm>
            <a:custGeom>
              <a:avLst/>
              <a:gdLst>
                <a:gd name="connsiteX0" fmla="*/ 1275779 w 1275778"/>
                <a:gd name="connsiteY0" fmla="*/ 2209800 h 2209800"/>
                <a:gd name="connsiteX1" fmla="*/ 1275779 w 1275778"/>
                <a:gd name="connsiteY1" fmla="*/ 736568 h 2209800"/>
                <a:gd name="connsiteX2" fmla="*/ 0 w 1275778"/>
                <a:gd name="connsiteY2" fmla="*/ 0 h 2209800"/>
                <a:gd name="connsiteX3" fmla="*/ 0 w 1275778"/>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778" h="2209800">
                  <a:moveTo>
                    <a:pt x="1275779" y="2209800"/>
                  </a:moveTo>
                  <a:lnTo>
                    <a:pt x="1275779" y="736568"/>
                  </a:lnTo>
                  <a:lnTo>
                    <a:pt x="0" y="0"/>
                  </a:lnTo>
                  <a:lnTo>
                    <a:pt x="0" y="1473137"/>
                  </a:lnTo>
                  <a:close/>
                </a:path>
              </a:pathLst>
            </a:custGeom>
            <a:gradFill flip="none" rotWithShape="1">
              <a:gsLst>
                <a:gs pos="0">
                  <a:schemeClr val="tx1"/>
                </a:gs>
                <a:gs pos="100000">
                  <a:schemeClr val="tx1">
                    <a:lumMod val="95000"/>
                    <a:lumOff val="5000"/>
                  </a:schemeClr>
                </a:gs>
              </a:gsLst>
              <a:lin ang="16200000" scaled="1"/>
              <a:tileRect/>
            </a:gradFill>
            <a:ln w="9525" cap="flat">
              <a:solidFill>
                <a:schemeClr val="tx1">
                  <a:alpha val="50000"/>
                </a:schemeClr>
              </a:solid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A6E23DD3-9157-43DF-9FDD-3DB2EEEB93D4}"/>
              </a:ext>
            </a:extLst>
          </p:cNvPr>
          <p:cNvSpPr txBox="1"/>
          <p:nvPr/>
        </p:nvSpPr>
        <p:spPr>
          <a:xfrm>
            <a:off x="5591524" y="4522304"/>
            <a:ext cx="2064812" cy="738664"/>
          </a:xfrm>
          <a:prstGeom prst="rect">
            <a:avLst/>
          </a:prstGeom>
          <a:noFill/>
        </p:spPr>
        <p:txBody>
          <a:bodyPr wrap="square" lIns="0" tIns="0" rIns="0" bIns="0" rtlCol="0">
            <a:spAutoFit/>
          </a:bodyPr>
          <a:lstStyle/>
          <a:p>
            <a:pPr algn="ctr"/>
            <a:r>
              <a:rPr lang="en-US" sz="2400" dirty="0" err="1">
                <a:latin typeface="+mj-lt"/>
              </a:rPr>
              <a:t>Glassbox</a:t>
            </a:r>
            <a:r>
              <a:rPr lang="en-US" sz="2400" dirty="0">
                <a:latin typeface="+mj-lt"/>
              </a:rPr>
              <a:t> </a:t>
            </a:r>
            <a:br>
              <a:rPr lang="en-US" sz="2400" dirty="0">
                <a:latin typeface="+mj-lt"/>
              </a:rPr>
            </a:br>
            <a:r>
              <a:rPr lang="en-US" sz="2400" dirty="0">
                <a:latin typeface="+mj-lt"/>
              </a:rPr>
              <a:t>models</a:t>
            </a:r>
          </a:p>
        </p:txBody>
      </p:sp>
      <p:sp>
        <p:nvSpPr>
          <p:cNvPr id="22" name="TextBox 21">
            <a:extLst>
              <a:ext uri="{FF2B5EF4-FFF2-40B4-BE49-F238E27FC236}">
                <a16:creationId xmlns:a16="http://schemas.microsoft.com/office/drawing/2014/main" id="{EE0A0007-21D0-4EC9-AE1D-61F730EE7853}"/>
              </a:ext>
            </a:extLst>
          </p:cNvPr>
          <p:cNvSpPr txBox="1"/>
          <p:nvPr/>
        </p:nvSpPr>
        <p:spPr>
          <a:xfrm>
            <a:off x="8891762" y="4522304"/>
            <a:ext cx="2064812" cy="738664"/>
          </a:xfrm>
          <a:prstGeom prst="rect">
            <a:avLst/>
          </a:prstGeom>
          <a:noFill/>
        </p:spPr>
        <p:txBody>
          <a:bodyPr wrap="square" lIns="0" tIns="0" rIns="0" bIns="0" rtlCol="0">
            <a:spAutoFit/>
          </a:bodyPr>
          <a:lstStyle/>
          <a:p>
            <a:pPr algn="ctr"/>
            <a:r>
              <a:rPr lang="en-US" sz="2400" dirty="0">
                <a:latin typeface="+mj-lt"/>
              </a:rPr>
              <a:t>Blackbox explanations</a:t>
            </a:r>
          </a:p>
        </p:txBody>
      </p:sp>
    </p:spTree>
    <p:extLst>
      <p:ext uri="{BB962C8B-B14F-4D97-AF65-F5344CB8AC3E}">
        <p14:creationId xmlns:p14="http://schemas.microsoft.com/office/powerpoint/2010/main" val="262188082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A9E676B-6CFA-44AB-9105-1C416C2120AF}"/>
              </a:ext>
              <a:ext uri="{C183D7F6-B498-43B3-948B-1728B52AA6E4}">
                <adec:decorative xmlns:adec="http://schemas.microsoft.com/office/drawing/2017/decorative" val="1"/>
              </a:ext>
            </a:extLst>
          </p:cNvPr>
          <p:cNvSpPr/>
          <p:nvPr/>
        </p:nvSpPr>
        <p:spPr>
          <a:xfrm>
            <a:off x="8715349" y="2103973"/>
            <a:ext cx="1626670" cy="664148"/>
          </a:xfrm>
          <a:prstGeom prst="round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1058"/>
                </a:solidFill>
                <a:cs typeface="Segoe UI Light" panose="020B0502040204020203" pitchFamily="34" charset="0"/>
              </a:rPr>
              <a:t>Fever?</a:t>
            </a:r>
          </a:p>
        </p:txBody>
      </p:sp>
      <p:sp>
        <p:nvSpPr>
          <p:cNvPr id="3" name="Rectangle: Rounded Corners 2">
            <a:extLst>
              <a:ext uri="{FF2B5EF4-FFF2-40B4-BE49-F238E27FC236}">
                <a16:creationId xmlns:a16="http://schemas.microsoft.com/office/drawing/2014/main" id="{7CEE6C63-CC55-467A-A603-E2663AD8280A}"/>
              </a:ext>
              <a:ext uri="{C183D7F6-B498-43B3-948B-1728B52AA6E4}">
                <adec:decorative xmlns:adec="http://schemas.microsoft.com/office/drawing/2017/decorative" val="1"/>
              </a:ext>
            </a:extLst>
          </p:cNvPr>
          <p:cNvSpPr/>
          <p:nvPr/>
        </p:nvSpPr>
        <p:spPr>
          <a:xfrm>
            <a:off x="9723710" y="3217730"/>
            <a:ext cx="1258388" cy="664148"/>
          </a:xfrm>
          <a:prstGeom prst="roundRect">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1058"/>
                </a:solidFill>
                <a:cs typeface="Segoe UI Light" panose="020B0502040204020203" pitchFamily="34" charset="0"/>
              </a:rPr>
              <a:t>Internal bleeding?</a:t>
            </a:r>
          </a:p>
        </p:txBody>
      </p:sp>
      <p:sp>
        <p:nvSpPr>
          <p:cNvPr id="5" name="Rectangle: Rounded Corners 4">
            <a:extLst>
              <a:ext uri="{FF2B5EF4-FFF2-40B4-BE49-F238E27FC236}">
                <a16:creationId xmlns:a16="http://schemas.microsoft.com/office/drawing/2014/main" id="{E88CC189-4D3F-4289-BA35-C7D0C133C554}"/>
              </a:ext>
              <a:ext uri="{C183D7F6-B498-43B3-948B-1728B52AA6E4}">
                <adec:decorative xmlns:adec="http://schemas.microsoft.com/office/drawing/2017/decorative" val="1"/>
              </a:ext>
            </a:extLst>
          </p:cNvPr>
          <p:cNvSpPr/>
          <p:nvPr/>
        </p:nvSpPr>
        <p:spPr>
          <a:xfrm>
            <a:off x="8109019" y="3549804"/>
            <a:ext cx="1029905" cy="6641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1058"/>
                </a:solidFill>
                <a:cs typeface="Segoe UI Light" panose="020B0502040204020203" pitchFamily="34" charset="0"/>
              </a:rPr>
              <a:t>Stay home</a:t>
            </a:r>
          </a:p>
        </p:txBody>
      </p:sp>
      <p:cxnSp>
        <p:nvCxnSpPr>
          <p:cNvPr id="18" name="Connector: Curved 17">
            <a:extLst>
              <a:ext uri="{FF2B5EF4-FFF2-40B4-BE49-F238E27FC236}">
                <a16:creationId xmlns:a16="http://schemas.microsoft.com/office/drawing/2014/main" id="{2331A2F7-A51A-4C31-8CB0-2D89E4267DAD}"/>
              </a:ext>
              <a:ext uri="{C183D7F6-B498-43B3-948B-1728B52AA6E4}">
                <adec:decorative xmlns:adec="http://schemas.microsoft.com/office/drawing/2017/decorative" val="1"/>
              </a:ext>
            </a:extLst>
          </p:cNvPr>
          <p:cNvCxnSpPr>
            <a:cxnSpLocks/>
          </p:cNvCxnSpPr>
          <p:nvPr/>
        </p:nvCxnSpPr>
        <p:spPr>
          <a:xfrm rot="5400000">
            <a:off x="8700506" y="2769753"/>
            <a:ext cx="781684" cy="778418"/>
          </a:xfrm>
          <a:prstGeom prst="curvedConnector3">
            <a:avLst>
              <a:gd name="adj1" fmla="val 50000"/>
            </a:avLst>
          </a:prstGeom>
          <a:ln w="19050">
            <a:tailEnd type="arrow" w="med" len="sm"/>
          </a:ln>
        </p:spPr>
        <p:style>
          <a:lnRef idx="1">
            <a:schemeClr val="accent1"/>
          </a:lnRef>
          <a:fillRef idx="0">
            <a:schemeClr val="accent1"/>
          </a:fillRef>
          <a:effectRef idx="0">
            <a:schemeClr val="accent1"/>
          </a:effectRef>
          <a:fontRef idx="minor">
            <a:schemeClr val="tx1"/>
          </a:fontRef>
        </p:style>
      </p:cxnSp>
      <p:cxnSp>
        <p:nvCxnSpPr>
          <p:cNvPr id="21" name="Connector: Curved 20">
            <a:extLst>
              <a:ext uri="{FF2B5EF4-FFF2-40B4-BE49-F238E27FC236}">
                <a16:creationId xmlns:a16="http://schemas.microsoft.com/office/drawing/2014/main" id="{D7879298-C118-4D01-ACB4-ABD88CC09268}"/>
              </a:ext>
              <a:ext uri="{C183D7F6-B498-43B3-948B-1728B52AA6E4}">
                <adec:decorative xmlns:adec="http://schemas.microsoft.com/office/drawing/2017/decorative" val="1"/>
              </a:ext>
            </a:extLst>
          </p:cNvPr>
          <p:cNvCxnSpPr>
            <a:cxnSpLocks/>
            <a:stCxn id="2" idx="2"/>
            <a:endCxn id="3" idx="0"/>
          </p:cNvCxnSpPr>
          <p:nvPr/>
        </p:nvCxnSpPr>
        <p:spPr>
          <a:xfrm rot="16200000" flipH="1">
            <a:off x="9715990" y="2580815"/>
            <a:ext cx="449609" cy="824220"/>
          </a:xfrm>
          <a:prstGeom prst="curvedConnector3">
            <a:avLst>
              <a:gd name="adj1" fmla="val 50000"/>
            </a:avLst>
          </a:prstGeom>
          <a:ln w="19050">
            <a:tailEnd type="arrow" w="med" len="sm"/>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2144745C-4BC1-418A-8CEE-13AEF331908F}"/>
              </a:ext>
              <a:ext uri="{C183D7F6-B498-43B3-948B-1728B52AA6E4}">
                <adec:decorative xmlns:adec="http://schemas.microsoft.com/office/drawing/2017/decorative" val="1"/>
              </a:ext>
            </a:extLst>
          </p:cNvPr>
          <p:cNvSpPr/>
          <p:nvPr/>
        </p:nvSpPr>
        <p:spPr>
          <a:xfrm>
            <a:off x="9064685" y="4830297"/>
            <a:ext cx="1029905" cy="6641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1058"/>
                </a:solidFill>
                <a:cs typeface="Segoe UI Light" panose="020B0502040204020203" pitchFamily="34" charset="0"/>
              </a:rPr>
              <a:t>Stay home</a:t>
            </a:r>
          </a:p>
        </p:txBody>
      </p:sp>
      <p:sp>
        <p:nvSpPr>
          <p:cNvPr id="35" name="Rectangle: Rounded Corners 34">
            <a:extLst>
              <a:ext uri="{FF2B5EF4-FFF2-40B4-BE49-F238E27FC236}">
                <a16:creationId xmlns:a16="http://schemas.microsoft.com/office/drawing/2014/main" id="{5EB91F38-635E-43B3-A28A-857CE2EFAAD1}"/>
              </a:ext>
              <a:ext uri="{C183D7F6-B498-43B3-948B-1728B52AA6E4}">
                <adec:decorative xmlns:adec="http://schemas.microsoft.com/office/drawing/2017/decorative" val="1"/>
              </a:ext>
            </a:extLst>
          </p:cNvPr>
          <p:cNvSpPr/>
          <p:nvPr/>
        </p:nvSpPr>
        <p:spPr>
          <a:xfrm>
            <a:off x="10404582" y="4522278"/>
            <a:ext cx="1155031" cy="6641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61058"/>
                </a:solidFill>
                <a:cs typeface="Segoe UI Light" panose="020B0502040204020203" pitchFamily="34" charset="0"/>
              </a:rPr>
              <a:t>Go to hospital</a:t>
            </a:r>
          </a:p>
        </p:txBody>
      </p:sp>
      <p:cxnSp>
        <p:nvCxnSpPr>
          <p:cNvPr id="38" name="Connector: Curved 37">
            <a:extLst>
              <a:ext uri="{FF2B5EF4-FFF2-40B4-BE49-F238E27FC236}">
                <a16:creationId xmlns:a16="http://schemas.microsoft.com/office/drawing/2014/main" id="{3FC51BDE-7BF0-4F5E-B64B-01C38DDAB514}"/>
              </a:ext>
              <a:ext uri="{C183D7F6-B498-43B3-948B-1728B52AA6E4}">
                <adec:decorative xmlns:adec="http://schemas.microsoft.com/office/drawing/2017/decorative" val="1"/>
              </a:ext>
            </a:extLst>
          </p:cNvPr>
          <p:cNvCxnSpPr>
            <a:cxnSpLocks/>
            <a:endCxn id="31" idx="0"/>
          </p:cNvCxnSpPr>
          <p:nvPr/>
        </p:nvCxnSpPr>
        <p:spPr>
          <a:xfrm rot="5400000">
            <a:off x="9492062" y="3969454"/>
            <a:ext cx="948419" cy="773266"/>
          </a:xfrm>
          <a:prstGeom prst="curvedConnector3">
            <a:avLst/>
          </a:prstGeom>
          <a:ln w="19050">
            <a:tailEnd type="arrow" w="med" len="sm"/>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28D69EB2-8EFB-4273-B6A5-46D476A1BB1A}"/>
              </a:ext>
              <a:ext uri="{C183D7F6-B498-43B3-948B-1728B52AA6E4}">
                <adec:decorative xmlns:adec="http://schemas.microsoft.com/office/drawing/2017/decorative" val="1"/>
              </a:ext>
            </a:extLst>
          </p:cNvPr>
          <p:cNvCxnSpPr>
            <a:stCxn id="3" idx="2"/>
          </p:cNvCxnSpPr>
          <p:nvPr/>
        </p:nvCxnSpPr>
        <p:spPr>
          <a:xfrm rot="16200000" flipH="1">
            <a:off x="10347300" y="3887481"/>
            <a:ext cx="640400" cy="629193"/>
          </a:xfrm>
          <a:prstGeom prst="curvedConnector3">
            <a:avLst/>
          </a:prstGeom>
          <a:ln w="19050">
            <a:tailEnd type="arrow" w="med" len="sm"/>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FCE14696-12DE-4DBD-82C9-65FDD5AA58EA}"/>
              </a:ext>
            </a:extLst>
          </p:cNvPr>
          <p:cNvSpPr>
            <a:spLocks noGrp="1"/>
          </p:cNvSpPr>
          <p:nvPr>
            <p:ph type="title"/>
          </p:nvPr>
        </p:nvSpPr>
        <p:spPr>
          <a:xfrm>
            <a:off x="588263" y="2442528"/>
            <a:ext cx="3768839" cy="1969770"/>
          </a:xfrm>
        </p:spPr>
        <p:txBody>
          <a:bodyPr/>
          <a:lstStyle/>
          <a:p>
            <a:r>
              <a:rPr lang="en-US" sz="3200" dirty="0"/>
              <a:t>Models designed</a:t>
            </a:r>
            <a:br>
              <a:rPr lang="en-US" sz="3200" dirty="0"/>
            </a:br>
            <a:r>
              <a:rPr lang="en-US" sz="3200" dirty="0"/>
              <a:t>to be interpretable.</a:t>
            </a:r>
            <a:br>
              <a:rPr lang="en-US" sz="3200" dirty="0"/>
            </a:br>
            <a:r>
              <a:rPr lang="en-US" sz="3200" dirty="0"/>
              <a:t>Lossless </a:t>
            </a:r>
            <a:r>
              <a:rPr lang="en-US" sz="3200" dirty="0" err="1"/>
              <a:t>explainability</a:t>
            </a:r>
            <a:r>
              <a:rPr lang="en-US" sz="3200" dirty="0"/>
              <a:t>.</a:t>
            </a:r>
          </a:p>
        </p:txBody>
      </p:sp>
      <p:sp>
        <p:nvSpPr>
          <p:cNvPr id="24" name="TextBox 23">
            <a:extLst>
              <a:ext uri="{FF2B5EF4-FFF2-40B4-BE49-F238E27FC236}">
                <a16:creationId xmlns:a16="http://schemas.microsoft.com/office/drawing/2014/main" id="{DCA8E466-BCFE-4C4F-A698-5140D1BA6743}"/>
              </a:ext>
            </a:extLst>
          </p:cNvPr>
          <p:cNvSpPr txBox="1"/>
          <p:nvPr/>
        </p:nvSpPr>
        <p:spPr>
          <a:xfrm>
            <a:off x="2130613" y="1103079"/>
            <a:ext cx="1407636" cy="738664"/>
          </a:xfrm>
          <a:prstGeom prst="rect">
            <a:avLst/>
          </a:prstGeom>
          <a:noFill/>
        </p:spPr>
        <p:txBody>
          <a:bodyPr wrap="square" lIns="0" tIns="0" rIns="0" bIns="0" rtlCol="0">
            <a:spAutoFit/>
          </a:bodyPr>
          <a:lstStyle/>
          <a:p>
            <a:r>
              <a:rPr lang="en-US" sz="2400" dirty="0" err="1">
                <a:latin typeface="+mj-lt"/>
              </a:rPr>
              <a:t>Glassbox</a:t>
            </a:r>
            <a:r>
              <a:rPr lang="en-US" sz="2400" dirty="0">
                <a:latin typeface="+mj-lt"/>
              </a:rPr>
              <a:t> </a:t>
            </a:r>
            <a:br>
              <a:rPr lang="en-US" sz="2400" dirty="0">
                <a:latin typeface="+mj-lt"/>
              </a:rPr>
            </a:br>
            <a:r>
              <a:rPr lang="en-US" sz="2400" dirty="0">
                <a:latin typeface="+mj-lt"/>
              </a:rPr>
              <a:t>models</a:t>
            </a:r>
          </a:p>
        </p:txBody>
      </p:sp>
      <p:sp>
        <p:nvSpPr>
          <p:cNvPr id="15" name="Text Placeholder 14">
            <a:extLst>
              <a:ext uri="{FF2B5EF4-FFF2-40B4-BE49-F238E27FC236}">
                <a16:creationId xmlns:a16="http://schemas.microsoft.com/office/drawing/2014/main" id="{8E1A3157-47C7-4A0B-BAE3-06DD2CC0445F}"/>
              </a:ext>
            </a:extLst>
          </p:cNvPr>
          <p:cNvSpPr>
            <a:spLocks noGrp="1"/>
          </p:cNvSpPr>
          <p:nvPr>
            <p:ph type="body" sz="quarter" idx="11"/>
          </p:nvPr>
        </p:nvSpPr>
        <p:spPr>
          <a:xfrm>
            <a:off x="4941888" y="1888529"/>
            <a:ext cx="3188675" cy="3077766"/>
          </a:xfrm>
        </p:spPr>
        <p:txBody>
          <a:bodyPr/>
          <a:lstStyle/>
          <a:p>
            <a:pPr>
              <a:spcBef>
                <a:spcPts val="2400"/>
              </a:spcBef>
            </a:pPr>
            <a:r>
              <a:rPr lang="en-US" dirty="0"/>
              <a:t>Decision trees</a:t>
            </a:r>
          </a:p>
          <a:p>
            <a:pPr>
              <a:spcBef>
                <a:spcPts val="2400"/>
              </a:spcBef>
            </a:pPr>
            <a:r>
              <a:rPr lang="en-US" dirty="0"/>
              <a:t>Rule lists</a:t>
            </a:r>
          </a:p>
          <a:p>
            <a:pPr>
              <a:spcBef>
                <a:spcPts val="2400"/>
              </a:spcBef>
            </a:pPr>
            <a:r>
              <a:rPr lang="en-US" dirty="0"/>
              <a:t>Linear models </a:t>
            </a:r>
          </a:p>
          <a:p>
            <a:pPr>
              <a:spcBef>
                <a:spcPts val="2400"/>
              </a:spcBef>
            </a:pPr>
            <a:r>
              <a:rPr lang="en-US" dirty="0">
                <a:cs typeface="Segoe UI"/>
              </a:rPr>
              <a:t>Explainable Boosting Machines</a:t>
            </a:r>
            <a:endParaRPr lang="en-US" dirty="0"/>
          </a:p>
        </p:txBody>
      </p:sp>
      <p:grpSp>
        <p:nvGrpSpPr>
          <p:cNvPr id="17" name="Group 16">
            <a:extLst>
              <a:ext uri="{FF2B5EF4-FFF2-40B4-BE49-F238E27FC236}">
                <a16:creationId xmlns:a16="http://schemas.microsoft.com/office/drawing/2014/main" id="{D5A0BC76-A372-4483-B0A3-3308C666728B}"/>
              </a:ext>
              <a:ext uri="{C183D7F6-B498-43B3-948B-1728B52AA6E4}">
                <adec:decorative xmlns:adec="http://schemas.microsoft.com/office/drawing/2017/decorative" val="1"/>
              </a:ext>
            </a:extLst>
          </p:cNvPr>
          <p:cNvGrpSpPr/>
          <p:nvPr/>
        </p:nvGrpSpPr>
        <p:grpSpPr>
          <a:xfrm>
            <a:off x="588264" y="585788"/>
            <a:ext cx="1407636" cy="1773246"/>
            <a:chOff x="6160178" y="1087190"/>
            <a:chExt cx="2551652" cy="3214401"/>
          </a:xfrm>
        </p:grpSpPr>
        <p:sp>
          <p:nvSpPr>
            <p:cNvPr id="19" name="Freeform: Shape 18">
              <a:extLst>
                <a:ext uri="{FF2B5EF4-FFF2-40B4-BE49-F238E27FC236}">
                  <a16:creationId xmlns:a16="http://schemas.microsoft.com/office/drawing/2014/main" id="{B6811DC0-7D80-4DE5-8B2F-937525A29E91}"/>
                </a:ext>
              </a:extLst>
            </p:cNvPr>
            <p:cNvSpPr/>
            <p:nvPr/>
          </p:nvSpPr>
          <p:spPr>
            <a:xfrm>
              <a:off x="6160178" y="2828360"/>
              <a:ext cx="2551652" cy="1473231"/>
            </a:xfrm>
            <a:custGeom>
              <a:avLst/>
              <a:gdLst>
                <a:gd name="connsiteX0" fmla="*/ 1275874 w 2551652"/>
                <a:gd name="connsiteY0" fmla="*/ 0 h 1473231"/>
                <a:gd name="connsiteX1" fmla="*/ 0 w 2551652"/>
                <a:gd name="connsiteY1" fmla="*/ 736664 h 1473231"/>
                <a:gd name="connsiteX2" fmla="*/ 1275874 w 2551652"/>
                <a:gd name="connsiteY2" fmla="*/ 1473232 h 1473231"/>
                <a:gd name="connsiteX3" fmla="*/ 2551653 w 2551652"/>
                <a:gd name="connsiteY3" fmla="*/ 736664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4"/>
                  </a:lnTo>
                  <a:lnTo>
                    <a:pt x="1275874" y="1473232"/>
                  </a:lnTo>
                  <a:lnTo>
                    <a:pt x="2551653" y="736664"/>
                  </a:lnTo>
                  <a:close/>
                </a:path>
              </a:pathLst>
            </a:custGeom>
            <a:solidFill>
              <a:schemeClr val="bg2">
                <a:alpha val="5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D488B98-B851-4EBD-AD87-27828E0C036C}"/>
                </a:ext>
              </a:extLst>
            </p:cNvPr>
            <p:cNvSpPr/>
            <p:nvPr/>
          </p:nvSpPr>
          <p:spPr>
            <a:xfrm flipV="1">
              <a:off x="6160178" y="1087190"/>
              <a:ext cx="2551652" cy="1473231"/>
            </a:xfrm>
            <a:custGeom>
              <a:avLst/>
              <a:gdLst>
                <a:gd name="connsiteX0" fmla="*/ 1275874 w 2551652"/>
                <a:gd name="connsiteY0" fmla="*/ 0 h 1473231"/>
                <a:gd name="connsiteX1" fmla="*/ 0 w 2551652"/>
                <a:gd name="connsiteY1" fmla="*/ 736663 h 1473231"/>
                <a:gd name="connsiteX2" fmla="*/ 1275874 w 2551652"/>
                <a:gd name="connsiteY2" fmla="*/ 1473232 h 1473231"/>
                <a:gd name="connsiteX3" fmla="*/ 2551653 w 2551652"/>
                <a:gd name="connsiteY3" fmla="*/ 736663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3"/>
                  </a:lnTo>
                  <a:lnTo>
                    <a:pt x="1275874" y="1473232"/>
                  </a:lnTo>
                  <a:lnTo>
                    <a:pt x="2551653" y="736663"/>
                  </a:lnTo>
                  <a:close/>
                </a:path>
              </a:pathLst>
            </a:custGeom>
            <a:gradFill>
              <a:gsLst>
                <a:gs pos="0">
                  <a:schemeClr val="accent1">
                    <a:lumMod val="45000"/>
                    <a:lumOff val="55000"/>
                  </a:schemeClr>
                </a:gs>
                <a:gs pos="100000">
                  <a:srgbClr val="D9EFFF"/>
                </a:gs>
              </a:gsLst>
              <a:lin ang="5400000" scaled="1"/>
            </a:gra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C69D26-1893-4679-B360-1C4D59D01EFC}"/>
                </a:ext>
              </a:extLst>
            </p:cNvPr>
            <p:cNvSpPr/>
            <p:nvPr/>
          </p:nvSpPr>
          <p:spPr>
            <a:xfrm flipV="1">
              <a:off x="6160178" y="1823757"/>
              <a:ext cx="1275873" cy="2209800"/>
            </a:xfrm>
            <a:custGeom>
              <a:avLst/>
              <a:gdLst>
                <a:gd name="connsiteX0" fmla="*/ 0 w 1275873"/>
                <a:gd name="connsiteY0" fmla="*/ 2209800 h 2209800"/>
                <a:gd name="connsiteX1" fmla="*/ 0 w 1275873"/>
                <a:gd name="connsiteY1" fmla="*/ 736568 h 2209800"/>
                <a:gd name="connsiteX2" fmla="*/ 1275874 w 1275873"/>
                <a:gd name="connsiteY2" fmla="*/ 0 h 2209800"/>
                <a:gd name="connsiteX3" fmla="*/ 1275874 w 1275873"/>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873" h="2209800">
                  <a:moveTo>
                    <a:pt x="0" y="2209800"/>
                  </a:moveTo>
                  <a:lnTo>
                    <a:pt x="0" y="736568"/>
                  </a:lnTo>
                  <a:lnTo>
                    <a:pt x="1275874" y="0"/>
                  </a:lnTo>
                  <a:lnTo>
                    <a:pt x="1275874" y="1473137"/>
                  </a:lnTo>
                  <a:close/>
                </a:path>
              </a:pathLst>
            </a:custGeom>
            <a:gradFill flip="none" rotWithShape="1">
              <a:gsLst>
                <a:gs pos="0">
                  <a:schemeClr val="accent1">
                    <a:lumMod val="45000"/>
                    <a:lumOff val="55000"/>
                  </a:schemeClr>
                </a:gs>
                <a:gs pos="100000">
                  <a:srgbClr val="D9EFFF"/>
                </a:gs>
              </a:gsLst>
              <a:lin ang="10800000" scaled="1"/>
              <a:tileRect/>
            </a:gra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12E3C78-25D0-4C0C-B1DA-B861D40890F7}"/>
                </a:ext>
              </a:extLst>
            </p:cNvPr>
            <p:cNvSpPr/>
            <p:nvPr/>
          </p:nvSpPr>
          <p:spPr>
            <a:xfrm flipV="1">
              <a:off x="7436051" y="1823757"/>
              <a:ext cx="1275778" cy="2209800"/>
            </a:xfrm>
            <a:custGeom>
              <a:avLst/>
              <a:gdLst>
                <a:gd name="connsiteX0" fmla="*/ 1275779 w 1275778"/>
                <a:gd name="connsiteY0" fmla="*/ 2209800 h 2209800"/>
                <a:gd name="connsiteX1" fmla="*/ 1275779 w 1275778"/>
                <a:gd name="connsiteY1" fmla="*/ 736568 h 2209800"/>
                <a:gd name="connsiteX2" fmla="*/ 0 w 1275778"/>
                <a:gd name="connsiteY2" fmla="*/ 0 h 2209800"/>
                <a:gd name="connsiteX3" fmla="*/ 0 w 1275778"/>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778" h="2209800">
                  <a:moveTo>
                    <a:pt x="1275779" y="2209800"/>
                  </a:moveTo>
                  <a:lnTo>
                    <a:pt x="1275779" y="736568"/>
                  </a:lnTo>
                  <a:lnTo>
                    <a:pt x="0" y="0"/>
                  </a:lnTo>
                  <a:lnTo>
                    <a:pt x="0" y="1473137"/>
                  </a:lnTo>
                  <a:close/>
                </a:path>
              </a:pathLst>
            </a:custGeom>
            <a:gradFill>
              <a:gsLst>
                <a:gs pos="0">
                  <a:schemeClr val="accent1">
                    <a:lumMod val="45000"/>
                    <a:lumOff val="55000"/>
                  </a:schemeClr>
                </a:gs>
                <a:gs pos="100000">
                  <a:srgbClr val="D9EFFF"/>
                </a:gs>
              </a:gsLst>
              <a:lin ang="10800000" scaled="1"/>
            </a:gra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628340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7951-E205-45CA-83BB-1938B5953BFD}"/>
              </a:ext>
            </a:extLst>
          </p:cNvPr>
          <p:cNvSpPr>
            <a:spLocks noGrp="1"/>
          </p:cNvSpPr>
          <p:nvPr>
            <p:ph type="title"/>
          </p:nvPr>
        </p:nvSpPr>
        <p:spPr>
          <a:xfrm>
            <a:off x="588263" y="2319417"/>
            <a:ext cx="3182027" cy="2215991"/>
          </a:xfrm>
        </p:spPr>
        <p:txBody>
          <a:bodyPr/>
          <a:lstStyle/>
          <a:p>
            <a:r>
              <a:rPr lang="en-US" dirty="0"/>
              <a:t>Explain </a:t>
            </a:r>
            <a:r>
              <a:rPr lang="en-US" i="1" dirty="0"/>
              <a:t>any</a:t>
            </a:r>
            <a:r>
              <a:rPr lang="en-US" dirty="0"/>
              <a:t> </a:t>
            </a:r>
            <a:br>
              <a:rPr lang="en-US" dirty="0"/>
            </a:br>
            <a:r>
              <a:rPr lang="en-US" dirty="0"/>
              <a:t>ML system. Approximate </a:t>
            </a:r>
            <a:r>
              <a:rPr lang="en-US" dirty="0" err="1"/>
              <a:t>explainability</a:t>
            </a:r>
            <a:r>
              <a:rPr lang="en-US" dirty="0"/>
              <a:t>. </a:t>
            </a:r>
          </a:p>
        </p:txBody>
      </p:sp>
      <p:sp>
        <p:nvSpPr>
          <p:cNvPr id="35" name="TextBox 34">
            <a:extLst>
              <a:ext uri="{FF2B5EF4-FFF2-40B4-BE49-F238E27FC236}">
                <a16:creationId xmlns:a16="http://schemas.microsoft.com/office/drawing/2014/main" id="{22B58302-3A8C-4569-B69C-E362781F91D7}"/>
              </a:ext>
            </a:extLst>
          </p:cNvPr>
          <p:cNvSpPr txBox="1"/>
          <p:nvPr/>
        </p:nvSpPr>
        <p:spPr>
          <a:xfrm>
            <a:off x="2130612" y="1103079"/>
            <a:ext cx="2231837" cy="738664"/>
          </a:xfrm>
          <a:prstGeom prst="rect">
            <a:avLst/>
          </a:prstGeom>
          <a:noFill/>
        </p:spPr>
        <p:txBody>
          <a:bodyPr wrap="square" lIns="0" tIns="0" rIns="0" bIns="0" rtlCol="0">
            <a:spAutoFit/>
          </a:bodyPr>
          <a:lstStyle/>
          <a:p>
            <a:r>
              <a:rPr lang="en-US" sz="2400" dirty="0">
                <a:latin typeface="+mj-lt"/>
              </a:rPr>
              <a:t>Blackbox explanations</a:t>
            </a:r>
          </a:p>
        </p:txBody>
      </p:sp>
      <p:grpSp>
        <p:nvGrpSpPr>
          <p:cNvPr id="36" name="Group 35">
            <a:extLst>
              <a:ext uri="{FF2B5EF4-FFF2-40B4-BE49-F238E27FC236}">
                <a16:creationId xmlns:a16="http://schemas.microsoft.com/office/drawing/2014/main" id="{24C125D7-282D-4A34-846D-1897962422BD}"/>
              </a:ext>
              <a:ext uri="{C183D7F6-B498-43B3-948B-1728B52AA6E4}">
                <adec:decorative xmlns:adec="http://schemas.microsoft.com/office/drawing/2017/decorative" val="1"/>
              </a:ext>
            </a:extLst>
          </p:cNvPr>
          <p:cNvGrpSpPr/>
          <p:nvPr/>
        </p:nvGrpSpPr>
        <p:grpSpPr>
          <a:xfrm>
            <a:off x="588264" y="585789"/>
            <a:ext cx="1407636" cy="1773246"/>
            <a:chOff x="6160178" y="1087190"/>
            <a:chExt cx="2551652" cy="3214401"/>
          </a:xfrm>
        </p:grpSpPr>
        <p:sp>
          <p:nvSpPr>
            <p:cNvPr id="37" name="Freeform: Shape 36">
              <a:extLst>
                <a:ext uri="{FF2B5EF4-FFF2-40B4-BE49-F238E27FC236}">
                  <a16:creationId xmlns:a16="http://schemas.microsoft.com/office/drawing/2014/main" id="{83C191F6-DBE1-45BF-9C2F-BB37E7FD1B59}"/>
                </a:ext>
              </a:extLst>
            </p:cNvPr>
            <p:cNvSpPr/>
            <p:nvPr/>
          </p:nvSpPr>
          <p:spPr>
            <a:xfrm>
              <a:off x="6160178" y="2828360"/>
              <a:ext cx="2551652" cy="1473231"/>
            </a:xfrm>
            <a:custGeom>
              <a:avLst/>
              <a:gdLst>
                <a:gd name="connsiteX0" fmla="*/ 1275874 w 2551652"/>
                <a:gd name="connsiteY0" fmla="*/ 0 h 1473231"/>
                <a:gd name="connsiteX1" fmla="*/ 0 w 2551652"/>
                <a:gd name="connsiteY1" fmla="*/ 736664 h 1473231"/>
                <a:gd name="connsiteX2" fmla="*/ 1275874 w 2551652"/>
                <a:gd name="connsiteY2" fmla="*/ 1473232 h 1473231"/>
                <a:gd name="connsiteX3" fmla="*/ 2551653 w 2551652"/>
                <a:gd name="connsiteY3" fmla="*/ 736664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4"/>
                  </a:lnTo>
                  <a:lnTo>
                    <a:pt x="1275874" y="1473232"/>
                  </a:lnTo>
                  <a:lnTo>
                    <a:pt x="2551653" y="736664"/>
                  </a:lnTo>
                  <a:close/>
                </a:path>
              </a:pathLst>
            </a:custGeom>
            <a:solidFill>
              <a:schemeClr val="bg2">
                <a:alpha val="50000"/>
              </a:schemeClr>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4E9CB62-FD04-47D1-BDC9-05D7619C8948}"/>
                </a:ext>
              </a:extLst>
            </p:cNvPr>
            <p:cNvSpPr/>
            <p:nvPr/>
          </p:nvSpPr>
          <p:spPr>
            <a:xfrm flipV="1">
              <a:off x="6160178" y="1087190"/>
              <a:ext cx="2551652" cy="1473231"/>
            </a:xfrm>
            <a:custGeom>
              <a:avLst/>
              <a:gdLst>
                <a:gd name="connsiteX0" fmla="*/ 1275874 w 2551652"/>
                <a:gd name="connsiteY0" fmla="*/ 0 h 1473231"/>
                <a:gd name="connsiteX1" fmla="*/ 0 w 2551652"/>
                <a:gd name="connsiteY1" fmla="*/ 736663 h 1473231"/>
                <a:gd name="connsiteX2" fmla="*/ 1275874 w 2551652"/>
                <a:gd name="connsiteY2" fmla="*/ 1473232 h 1473231"/>
                <a:gd name="connsiteX3" fmla="*/ 2551653 w 2551652"/>
                <a:gd name="connsiteY3" fmla="*/ 736663 h 1473231"/>
              </a:gdLst>
              <a:ahLst/>
              <a:cxnLst>
                <a:cxn ang="0">
                  <a:pos x="connsiteX0" y="connsiteY0"/>
                </a:cxn>
                <a:cxn ang="0">
                  <a:pos x="connsiteX1" y="connsiteY1"/>
                </a:cxn>
                <a:cxn ang="0">
                  <a:pos x="connsiteX2" y="connsiteY2"/>
                </a:cxn>
                <a:cxn ang="0">
                  <a:pos x="connsiteX3" y="connsiteY3"/>
                </a:cxn>
              </a:cxnLst>
              <a:rect l="l" t="t" r="r" b="b"/>
              <a:pathLst>
                <a:path w="2551652" h="1473231">
                  <a:moveTo>
                    <a:pt x="1275874" y="0"/>
                  </a:moveTo>
                  <a:lnTo>
                    <a:pt x="0" y="736663"/>
                  </a:lnTo>
                  <a:lnTo>
                    <a:pt x="1275874" y="1473232"/>
                  </a:lnTo>
                  <a:lnTo>
                    <a:pt x="2551653" y="736663"/>
                  </a:lnTo>
                  <a:close/>
                </a:path>
              </a:pathLst>
            </a:custGeom>
            <a:gradFill flip="none" rotWithShape="1">
              <a:gsLst>
                <a:gs pos="0">
                  <a:schemeClr val="tx1">
                    <a:lumMod val="95000"/>
                    <a:lumOff val="5000"/>
                  </a:schemeClr>
                </a:gs>
                <a:gs pos="100000">
                  <a:schemeClr val="tx1">
                    <a:lumMod val="85000"/>
                    <a:lumOff val="15000"/>
                  </a:schemeClr>
                </a:gs>
              </a:gsLst>
              <a:lin ang="0" scaled="1"/>
              <a:tileRect/>
            </a:gradFill>
            <a:ln w="9525" cap="flat">
              <a:solidFill>
                <a:schemeClr val="tx1">
                  <a:alpha val="50000"/>
                </a:schemeClr>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4855133-6C5D-4D1D-B457-BA1AAF5BA4F6}"/>
                </a:ext>
              </a:extLst>
            </p:cNvPr>
            <p:cNvSpPr/>
            <p:nvPr/>
          </p:nvSpPr>
          <p:spPr>
            <a:xfrm flipV="1">
              <a:off x="6160178" y="1823757"/>
              <a:ext cx="1275873" cy="2209800"/>
            </a:xfrm>
            <a:custGeom>
              <a:avLst/>
              <a:gdLst>
                <a:gd name="connsiteX0" fmla="*/ 0 w 1275873"/>
                <a:gd name="connsiteY0" fmla="*/ 2209800 h 2209800"/>
                <a:gd name="connsiteX1" fmla="*/ 0 w 1275873"/>
                <a:gd name="connsiteY1" fmla="*/ 736568 h 2209800"/>
                <a:gd name="connsiteX2" fmla="*/ 1275874 w 1275873"/>
                <a:gd name="connsiteY2" fmla="*/ 0 h 2209800"/>
                <a:gd name="connsiteX3" fmla="*/ 1275874 w 1275873"/>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873" h="2209800">
                  <a:moveTo>
                    <a:pt x="0" y="2209800"/>
                  </a:moveTo>
                  <a:lnTo>
                    <a:pt x="0" y="736568"/>
                  </a:lnTo>
                  <a:lnTo>
                    <a:pt x="1275874" y="0"/>
                  </a:lnTo>
                  <a:lnTo>
                    <a:pt x="1275874" y="1473137"/>
                  </a:lnTo>
                  <a:close/>
                </a:path>
              </a:pathLst>
            </a:custGeom>
            <a:gradFill flip="none" rotWithShape="1">
              <a:gsLst>
                <a:gs pos="0">
                  <a:schemeClr val="tx1"/>
                </a:gs>
                <a:gs pos="100000">
                  <a:schemeClr val="tx1">
                    <a:lumMod val="85000"/>
                    <a:lumOff val="15000"/>
                  </a:schemeClr>
                </a:gs>
              </a:gsLst>
              <a:lin ang="13500000" scaled="1"/>
              <a:tileRect/>
            </a:gradFill>
            <a:ln w="9525" cap="flat">
              <a:solidFill>
                <a:schemeClr val="tx1">
                  <a:lumMod val="95000"/>
                  <a:lumOff val="5000"/>
                  <a:alpha val="50000"/>
                </a:schemeClr>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8B56F52-CD82-4143-BB4F-97B6DFCFDAD4}"/>
                </a:ext>
              </a:extLst>
            </p:cNvPr>
            <p:cNvSpPr/>
            <p:nvPr/>
          </p:nvSpPr>
          <p:spPr>
            <a:xfrm flipV="1">
              <a:off x="7436051" y="1823757"/>
              <a:ext cx="1275778" cy="2209800"/>
            </a:xfrm>
            <a:custGeom>
              <a:avLst/>
              <a:gdLst>
                <a:gd name="connsiteX0" fmla="*/ 1275779 w 1275778"/>
                <a:gd name="connsiteY0" fmla="*/ 2209800 h 2209800"/>
                <a:gd name="connsiteX1" fmla="*/ 1275779 w 1275778"/>
                <a:gd name="connsiteY1" fmla="*/ 736568 h 2209800"/>
                <a:gd name="connsiteX2" fmla="*/ 0 w 1275778"/>
                <a:gd name="connsiteY2" fmla="*/ 0 h 2209800"/>
                <a:gd name="connsiteX3" fmla="*/ 0 w 1275778"/>
                <a:gd name="connsiteY3" fmla="*/ 1473137 h 2209800"/>
              </a:gdLst>
              <a:ahLst/>
              <a:cxnLst>
                <a:cxn ang="0">
                  <a:pos x="connsiteX0" y="connsiteY0"/>
                </a:cxn>
                <a:cxn ang="0">
                  <a:pos x="connsiteX1" y="connsiteY1"/>
                </a:cxn>
                <a:cxn ang="0">
                  <a:pos x="connsiteX2" y="connsiteY2"/>
                </a:cxn>
                <a:cxn ang="0">
                  <a:pos x="connsiteX3" y="connsiteY3"/>
                </a:cxn>
              </a:cxnLst>
              <a:rect l="l" t="t" r="r" b="b"/>
              <a:pathLst>
                <a:path w="1275778" h="2209800">
                  <a:moveTo>
                    <a:pt x="1275779" y="2209800"/>
                  </a:moveTo>
                  <a:lnTo>
                    <a:pt x="1275779" y="736568"/>
                  </a:lnTo>
                  <a:lnTo>
                    <a:pt x="0" y="0"/>
                  </a:lnTo>
                  <a:lnTo>
                    <a:pt x="0" y="1473137"/>
                  </a:lnTo>
                  <a:close/>
                </a:path>
              </a:pathLst>
            </a:custGeom>
            <a:gradFill flip="none" rotWithShape="1">
              <a:gsLst>
                <a:gs pos="0">
                  <a:schemeClr val="tx1"/>
                </a:gs>
                <a:gs pos="100000">
                  <a:schemeClr val="tx1">
                    <a:lumMod val="95000"/>
                    <a:lumOff val="5000"/>
                  </a:schemeClr>
                </a:gs>
              </a:gsLst>
              <a:lin ang="16200000" scaled="1"/>
              <a:tileRect/>
            </a:gradFill>
            <a:ln w="9525" cap="flat">
              <a:solidFill>
                <a:schemeClr val="tx1">
                  <a:alpha val="50000"/>
                </a:schemeClr>
              </a:solidFill>
              <a:prstDash val="solid"/>
              <a:miter/>
            </a:ln>
          </p:spPr>
          <p:txBody>
            <a:bodyPr rtlCol="0" anchor="ctr"/>
            <a:lstStyle/>
            <a:p>
              <a:endParaRPr lang="en-US"/>
            </a:p>
          </p:txBody>
        </p:sp>
      </p:grpSp>
      <p:sp>
        <p:nvSpPr>
          <p:cNvPr id="10" name="Rectangle 9">
            <a:extLst>
              <a:ext uri="{FF2B5EF4-FFF2-40B4-BE49-F238E27FC236}">
                <a16:creationId xmlns:a16="http://schemas.microsoft.com/office/drawing/2014/main" id="{DF15C39E-EB8F-4946-92CE-54F5BDB2D573}"/>
              </a:ext>
              <a:ext uri="{C183D7F6-B498-43B3-948B-1728B52AA6E4}">
                <adec:decorative xmlns:adec="http://schemas.microsoft.com/office/drawing/2017/decorative" val="1"/>
              </a:ext>
            </a:extLst>
          </p:cNvPr>
          <p:cNvSpPr/>
          <p:nvPr/>
        </p:nvSpPr>
        <p:spPr>
          <a:xfrm>
            <a:off x="5559391" y="2909236"/>
            <a:ext cx="1073217" cy="103952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latin typeface="+mj-lt"/>
                <a:cs typeface="Segoe UI Light" panose="020B0502040204020203" pitchFamily="34" charset="0"/>
              </a:rPr>
              <a:t>Model</a:t>
            </a:r>
          </a:p>
        </p:txBody>
      </p:sp>
      <p:cxnSp>
        <p:nvCxnSpPr>
          <p:cNvPr id="12" name="Straight Arrow Connector 11">
            <a:extLst>
              <a:ext uri="{FF2B5EF4-FFF2-40B4-BE49-F238E27FC236}">
                <a16:creationId xmlns:a16="http://schemas.microsoft.com/office/drawing/2014/main" id="{85EBDAB7-D896-4CFD-868D-5511CE48D7C9}"/>
              </a:ext>
              <a:ext uri="{C183D7F6-B498-43B3-948B-1728B52AA6E4}">
                <adec:decorative xmlns:adec="http://schemas.microsoft.com/office/drawing/2017/decorative" val="1"/>
              </a:ext>
            </a:extLst>
          </p:cNvPr>
          <p:cNvCxnSpPr>
            <a:cxnSpLocks/>
          </p:cNvCxnSpPr>
          <p:nvPr/>
        </p:nvCxnSpPr>
        <p:spPr>
          <a:xfrm>
            <a:off x="4964381" y="3205980"/>
            <a:ext cx="451656" cy="0"/>
          </a:xfrm>
          <a:prstGeom prst="straightConnector1">
            <a:avLst/>
          </a:prstGeom>
          <a:ln w="15875">
            <a:headEnd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003BBF-2876-4611-BA52-7CC38006A5B1}"/>
              </a:ext>
              <a:ext uri="{C183D7F6-B498-43B3-948B-1728B52AA6E4}">
                <adec:decorative xmlns:adec="http://schemas.microsoft.com/office/drawing/2017/decorative" val="1"/>
              </a:ext>
            </a:extLst>
          </p:cNvPr>
          <p:cNvCxnSpPr>
            <a:cxnSpLocks/>
          </p:cNvCxnSpPr>
          <p:nvPr/>
        </p:nvCxnSpPr>
        <p:spPr>
          <a:xfrm>
            <a:off x="6743298" y="3429000"/>
            <a:ext cx="563078" cy="0"/>
          </a:xfrm>
          <a:prstGeom prst="straightConnector1">
            <a:avLst/>
          </a:prstGeom>
          <a:ln w="15875">
            <a:solidFill>
              <a:srgbClr val="4D5C6B"/>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C7ECFA0-7017-44D7-A67D-679E63599835}"/>
              </a:ext>
              <a:ext uri="{C183D7F6-B498-43B3-948B-1728B52AA6E4}">
                <adec:decorative xmlns:adec="http://schemas.microsoft.com/office/drawing/2017/decorative" val="1"/>
              </a:ext>
            </a:extLst>
          </p:cNvPr>
          <p:cNvSpPr/>
          <p:nvPr/>
        </p:nvSpPr>
        <p:spPr>
          <a:xfrm>
            <a:off x="7417066" y="2795512"/>
            <a:ext cx="1612232" cy="1273565"/>
          </a:xfrm>
          <a:prstGeom prst="rect">
            <a:avLst/>
          </a:prstGeom>
          <a:no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00469941-F7DD-4DCD-BC45-BCB969E43E7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97012" y="2944891"/>
            <a:ext cx="1469608" cy="9914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 name="TextBox 19">
            <a:extLst>
              <a:ext uri="{FF2B5EF4-FFF2-40B4-BE49-F238E27FC236}">
                <a16:creationId xmlns:a16="http://schemas.microsoft.com/office/drawing/2014/main" id="{9950E2E4-CF96-4D11-BA8F-3D2554658BA0}"/>
              </a:ext>
              <a:ext uri="{C183D7F6-B498-43B3-948B-1728B52AA6E4}">
                <adec:decorative xmlns:adec="http://schemas.microsoft.com/office/drawing/2017/decorative" val="1"/>
              </a:ext>
            </a:extLst>
          </p:cNvPr>
          <p:cNvSpPr txBox="1"/>
          <p:nvPr/>
        </p:nvSpPr>
        <p:spPr>
          <a:xfrm>
            <a:off x="8004208" y="3383279"/>
            <a:ext cx="45719" cy="45719"/>
          </a:xfrm>
          <a:prstGeom prst="rect">
            <a:avLst/>
          </a:prstGeom>
          <a:noFill/>
        </p:spPr>
        <p:txBody>
          <a:bodyPr wrap="square" rtlCol="0">
            <a:spAutoFit/>
          </a:bodyPr>
          <a:lstStyle/>
          <a:p>
            <a:endParaRPr lang="en-US"/>
          </a:p>
        </p:txBody>
      </p:sp>
      <p:sp>
        <p:nvSpPr>
          <p:cNvPr id="22" name="TextBox 21">
            <a:extLst>
              <a:ext uri="{FF2B5EF4-FFF2-40B4-BE49-F238E27FC236}">
                <a16:creationId xmlns:a16="http://schemas.microsoft.com/office/drawing/2014/main" id="{AE2A21B4-0F7A-49FD-BB94-5A3FC9526914}"/>
              </a:ext>
              <a:ext uri="{C183D7F6-B498-43B3-948B-1728B52AA6E4}">
                <adec:decorative xmlns:adec="http://schemas.microsoft.com/office/drawing/2017/decorative" val="1"/>
              </a:ext>
            </a:extLst>
          </p:cNvPr>
          <p:cNvSpPr txBox="1"/>
          <p:nvPr/>
        </p:nvSpPr>
        <p:spPr>
          <a:xfrm>
            <a:off x="7575218" y="2549498"/>
            <a:ext cx="1313197" cy="307777"/>
          </a:xfrm>
          <a:prstGeom prst="rect">
            <a:avLst/>
          </a:prstGeom>
          <a:noFill/>
        </p:spPr>
        <p:txBody>
          <a:bodyPr wrap="square" rtlCol="0">
            <a:spAutoFit/>
          </a:bodyPr>
          <a:lstStyle/>
          <a:p>
            <a:pPr algn="ctr"/>
            <a:r>
              <a:rPr lang="en-US" sz="1400" dirty="0">
                <a:cs typeface="Segoe UI Light" panose="020B0502040204020203" pitchFamily="34" charset="0"/>
              </a:rPr>
              <a:t>Explanation</a:t>
            </a:r>
          </a:p>
        </p:txBody>
      </p:sp>
      <p:sp>
        <p:nvSpPr>
          <p:cNvPr id="24" name="TextBox 23">
            <a:extLst>
              <a:ext uri="{FF2B5EF4-FFF2-40B4-BE49-F238E27FC236}">
                <a16:creationId xmlns:a16="http://schemas.microsoft.com/office/drawing/2014/main" id="{9556FC1A-CAD1-4A51-ACDD-6ED7946F43B6}"/>
              </a:ext>
              <a:ext uri="{C183D7F6-B498-43B3-948B-1728B52AA6E4}">
                <adec:decorative xmlns:adec="http://schemas.microsoft.com/office/drawing/2017/decorative" val="1"/>
              </a:ext>
            </a:extLst>
          </p:cNvPr>
          <p:cNvSpPr txBox="1"/>
          <p:nvPr/>
        </p:nvSpPr>
        <p:spPr>
          <a:xfrm>
            <a:off x="4808121" y="2428620"/>
            <a:ext cx="764175" cy="461665"/>
          </a:xfrm>
          <a:prstGeom prst="rect">
            <a:avLst/>
          </a:prstGeom>
          <a:noFill/>
        </p:spPr>
        <p:txBody>
          <a:bodyPr wrap="square" rtlCol="0">
            <a:spAutoFit/>
          </a:bodyPr>
          <a:lstStyle/>
          <a:p>
            <a:pPr algn="ctr"/>
            <a:r>
              <a:rPr lang="en-US" sz="1200" dirty="0">
                <a:cs typeface="Segoe UI Light" panose="020B0502040204020203" pitchFamily="34" charset="0"/>
              </a:rPr>
              <a:t>Perturb</a:t>
            </a:r>
            <a:r>
              <a:rPr lang="en-US" sz="1100" dirty="0">
                <a:cs typeface="Segoe UI Light" panose="020B0502040204020203" pitchFamily="34" charset="0"/>
              </a:rPr>
              <a:t> </a:t>
            </a:r>
            <a:r>
              <a:rPr lang="en-US" sz="1200" dirty="0">
                <a:cs typeface="Segoe UI Light" panose="020B0502040204020203" pitchFamily="34" charset="0"/>
              </a:rPr>
              <a:t>inputs</a:t>
            </a:r>
            <a:endParaRPr lang="en-US" sz="1100" dirty="0">
              <a:cs typeface="Segoe UI Light" panose="020B0502040204020203" pitchFamily="34" charset="0"/>
            </a:endParaRPr>
          </a:p>
        </p:txBody>
      </p:sp>
      <p:cxnSp>
        <p:nvCxnSpPr>
          <p:cNvPr id="26" name="Straight Arrow Connector 25">
            <a:extLst>
              <a:ext uri="{FF2B5EF4-FFF2-40B4-BE49-F238E27FC236}">
                <a16:creationId xmlns:a16="http://schemas.microsoft.com/office/drawing/2014/main" id="{BFCD37D1-E9F2-4918-ABEF-3F838F3A7B99}"/>
              </a:ext>
              <a:ext uri="{C183D7F6-B498-43B3-948B-1728B52AA6E4}">
                <adec:decorative xmlns:adec="http://schemas.microsoft.com/office/drawing/2017/decorative" val="1"/>
              </a:ext>
            </a:extLst>
          </p:cNvPr>
          <p:cNvCxnSpPr>
            <a:cxnSpLocks/>
          </p:cNvCxnSpPr>
          <p:nvPr/>
        </p:nvCxnSpPr>
        <p:spPr>
          <a:xfrm>
            <a:off x="4964381" y="3449417"/>
            <a:ext cx="451656" cy="0"/>
          </a:xfrm>
          <a:prstGeom prst="straightConnector1">
            <a:avLst/>
          </a:prstGeom>
          <a:ln w="15875">
            <a:headEnd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16BAEB-1325-4F74-A926-6C5E3393A692}"/>
              </a:ext>
              <a:ext uri="{C183D7F6-B498-43B3-948B-1728B52AA6E4}">
                <adec:decorative xmlns:adec="http://schemas.microsoft.com/office/drawing/2017/decorative" val="1"/>
              </a:ext>
            </a:extLst>
          </p:cNvPr>
          <p:cNvCxnSpPr>
            <a:cxnSpLocks/>
          </p:cNvCxnSpPr>
          <p:nvPr/>
        </p:nvCxnSpPr>
        <p:spPr>
          <a:xfrm>
            <a:off x="4964381" y="3692854"/>
            <a:ext cx="451656" cy="0"/>
          </a:xfrm>
          <a:prstGeom prst="straightConnector1">
            <a:avLst/>
          </a:prstGeom>
          <a:ln w="15875">
            <a:headEnd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3A6E6D-E5F3-4703-8FB1-C6CF26BE7B9B}"/>
              </a:ext>
              <a:ext uri="{C183D7F6-B498-43B3-948B-1728B52AA6E4}">
                <adec:decorative xmlns:adec="http://schemas.microsoft.com/office/drawing/2017/decorative" val="1"/>
              </a:ext>
            </a:extLst>
          </p:cNvPr>
          <p:cNvCxnSpPr>
            <a:cxnSpLocks/>
          </p:cNvCxnSpPr>
          <p:nvPr/>
        </p:nvCxnSpPr>
        <p:spPr>
          <a:xfrm>
            <a:off x="4964381" y="3936293"/>
            <a:ext cx="451656" cy="0"/>
          </a:xfrm>
          <a:prstGeom prst="straightConnector1">
            <a:avLst/>
          </a:prstGeom>
          <a:ln w="15875">
            <a:headEnd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59167D9-C15F-4D87-961A-15CBF4F3DD1E}"/>
              </a:ext>
              <a:ext uri="{C183D7F6-B498-43B3-948B-1728B52AA6E4}">
                <adec:decorative xmlns:adec="http://schemas.microsoft.com/office/drawing/2017/decorative" val="1"/>
              </a:ext>
            </a:extLst>
          </p:cNvPr>
          <p:cNvCxnSpPr>
            <a:cxnSpLocks/>
          </p:cNvCxnSpPr>
          <p:nvPr/>
        </p:nvCxnSpPr>
        <p:spPr>
          <a:xfrm>
            <a:off x="4964381" y="2962543"/>
            <a:ext cx="451656" cy="0"/>
          </a:xfrm>
          <a:prstGeom prst="straightConnector1">
            <a:avLst/>
          </a:prstGeom>
          <a:ln w="15875">
            <a:headEnd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FBB7784-341B-42B8-8871-FCCE22E5EB26}"/>
              </a:ext>
              <a:ext uri="{C183D7F6-B498-43B3-948B-1728B52AA6E4}">
                <adec:decorative xmlns:adec="http://schemas.microsoft.com/office/drawing/2017/decorative" val="1"/>
              </a:ext>
            </a:extLst>
          </p:cNvPr>
          <p:cNvSpPr txBox="1"/>
          <p:nvPr/>
        </p:nvSpPr>
        <p:spPr>
          <a:xfrm>
            <a:off x="6670343" y="3101906"/>
            <a:ext cx="822960" cy="276999"/>
          </a:xfrm>
          <a:prstGeom prst="rect">
            <a:avLst/>
          </a:prstGeom>
          <a:noFill/>
        </p:spPr>
        <p:txBody>
          <a:bodyPr wrap="square" rtlCol="0">
            <a:spAutoFit/>
          </a:bodyPr>
          <a:lstStyle/>
          <a:p>
            <a:r>
              <a:rPr lang="en-US" sz="1200" dirty="0">
                <a:cs typeface="Segoe UI Light" panose="020B0502040204020203" pitchFamily="34" charset="0"/>
              </a:rPr>
              <a:t>Analyze</a:t>
            </a:r>
          </a:p>
        </p:txBody>
      </p:sp>
      <p:sp>
        <p:nvSpPr>
          <p:cNvPr id="43" name="TextBox 42">
            <a:extLst>
              <a:ext uri="{FF2B5EF4-FFF2-40B4-BE49-F238E27FC236}">
                <a16:creationId xmlns:a16="http://schemas.microsoft.com/office/drawing/2014/main" id="{75A10AD5-C245-435A-8EE4-27A4A4763487}"/>
              </a:ext>
            </a:extLst>
          </p:cNvPr>
          <p:cNvSpPr txBox="1"/>
          <p:nvPr/>
        </p:nvSpPr>
        <p:spPr>
          <a:xfrm>
            <a:off x="9286547" y="2305616"/>
            <a:ext cx="2569134" cy="2246769"/>
          </a:xfrm>
          <a:prstGeom prst="rect">
            <a:avLst/>
          </a:prstGeom>
          <a:noFill/>
        </p:spPr>
        <p:txBody>
          <a:bodyPr wrap="square" rtlCol="0">
            <a:spAutoFit/>
          </a:bodyPr>
          <a:lstStyle/>
          <a:p>
            <a:pPr defTabSz="932742">
              <a:spcBef>
                <a:spcPts val="2400"/>
              </a:spcBef>
              <a:buSzPct val="90000"/>
            </a:pPr>
            <a:r>
              <a:rPr lang="en-US" sz="2000" dirty="0" err="1">
                <a:cs typeface="Segoe UI" panose="020B0502040204020203" pitchFamily="34" charset="0"/>
              </a:rPr>
              <a:t>Shap</a:t>
            </a:r>
            <a:endParaRPr lang="en-US" sz="2000" dirty="0">
              <a:cs typeface="Segoe UI" panose="020B0502040204020203" pitchFamily="34" charset="0"/>
            </a:endParaRPr>
          </a:p>
          <a:p>
            <a:pPr defTabSz="932742">
              <a:spcBef>
                <a:spcPts val="2400"/>
              </a:spcBef>
              <a:buSzPct val="90000"/>
            </a:pPr>
            <a:r>
              <a:rPr lang="en-US" sz="2000" dirty="0">
                <a:cs typeface="Segoe UI" panose="020B0502040204020203" pitchFamily="34" charset="0"/>
              </a:rPr>
              <a:t>Lime</a:t>
            </a:r>
          </a:p>
          <a:p>
            <a:pPr defTabSz="932742">
              <a:spcBef>
                <a:spcPts val="2400"/>
              </a:spcBef>
              <a:buSzPct val="90000"/>
            </a:pPr>
            <a:r>
              <a:rPr lang="en-US" sz="2000" dirty="0">
                <a:cs typeface="Segoe UI" panose="020B0502040204020203" pitchFamily="34" charset="0"/>
              </a:rPr>
              <a:t>Partial dependence</a:t>
            </a:r>
          </a:p>
          <a:p>
            <a:pPr defTabSz="932742">
              <a:spcBef>
                <a:spcPts val="2400"/>
              </a:spcBef>
              <a:buSzPct val="90000"/>
            </a:pPr>
            <a:r>
              <a:rPr lang="en-US" sz="2000" dirty="0">
                <a:cs typeface="Segoe UI" panose="020B0502040204020203" pitchFamily="34" charset="0"/>
              </a:rPr>
              <a:t>Sensitivity analysis</a:t>
            </a:r>
          </a:p>
        </p:txBody>
      </p:sp>
    </p:spTree>
    <p:extLst>
      <p:ext uri="{BB962C8B-B14F-4D97-AF65-F5344CB8AC3E}">
        <p14:creationId xmlns:p14="http://schemas.microsoft.com/office/powerpoint/2010/main" val="17624946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29000">
              <a:srgbClr val="2FBCDB"/>
            </a:gs>
            <a:gs pos="100000">
              <a:srgbClr val="188ACA"/>
            </a:gs>
          </a:gsLst>
          <a:lin ang="0" scaled="0"/>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D7D9A-5133-4FC5-A618-42BA705ABC47}"/>
              </a:ext>
            </a:extLst>
          </p:cNvPr>
          <p:cNvSpPr txBox="1"/>
          <p:nvPr/>
        </p:nvSpPr>
        <p:spPr>
          <a:xfrm>
            <a:off x="535746" y="543390"/>
            <a:ext cx="490166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Fairness Mitigation</a:t>
            </a:r>
          </a:p>
        </p:txBody>
      </p:sp>
      <p:sp>
        <p:nvSpPr>
          <p:cNvPr id="33" name="TextBox 32">
            <a:extLst>
              <a:ext uri="{FF2B5EF4-FFF2-40B4-BE49-F238E27FC236}">
                <a16:creationId xmlns:a16="http://schemas.microsoft.com/office/drawing/2014/main" id="{F49FBF92-563D-9947-ABAF-0E16E2E6B469}"/>
              </a:ext>
            </a:extLst>
          </p:cNvPr>
          <p:cNvSpPr txBox="1"/>
          <p:nvPr/>
        </p:nvSpPr>
        <p:spPr>
          <a:xfrm>
            <a:off x="8298649" y="399658"/>
            <a:ext cx="65"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endParaRPr>
          </a:p>
        </p:txBody>
      </p:sp>
      <p:pic>
        <p:nvPicPr>
          <p:cNvPr id="5" name="Picture 4" descr="A screenshot of a social media post&#10;&#10;Description automatically generated">
            <a:extLst>
              <a:ext uri="{FF2B5EF4-FFF2-40B4-BE49-F238E27FC236}">
                <a16:creationId xmlns:a16="http://schemas.microsoft.com/office/drawing/2014/main" id="{36DF2CD9-B0CF-A24D-A0BE-64D1402EDBD8}"/>
              </a:ext>
            </a:extLst>
          </p:cNvPr>
          <p:cNvPicPr>
            <a:picLocks noChangeAspect="1"/>
          </p:cNvPicPr>
          <p:nvPr/>
        </p:nvPicPr>
        <p:blipFill>
          <a:blip r:embed="rId3"/>
          <a:stretch>
            <a:fillRect/>
          </a:stretch>
        </p:blipFill>
        <p:spPr>
          <a:xfrm>
            <a:off x="5776040" y="1502328"/>
            <a:ext cx="6018384" cy="4704024"/>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5DA4A7A-0383-4BA4-9F88-12CC6D7DCD4E}"/>
              </a:ext>
            </a:extLst>
          </p:cNvPr>
          <p:cNvSpPr txBox="1"/>
          <p:nvPr/>
        </p:nvSpPr>
        <p:spPr>
          <a:xfrm>
            <a:off x="-54520" y="3854340"/>
            <a:ext cx="2458240" cy="1200329"/>
          </a:xfrm>
          <a:prstGeom prst="rect">
            <a:avLst/>
          </a:prstGeom>
          <a:noFill/>
        </p:spPr>
        <p:txBody>
          <a:bodyPr wrap="square">
            <a:spAutoFit/>
          </a:bodyPr>
          <a:lstStyle/>
          <a:p>
            <a:pPr marL="33"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Fairness Criteria</a:t>
            </a:r>
          </a:p>
          <a:p>
            <a:pPr marL="33"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33"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Demographic Parity</a:t>
            </a:r>
          </a:p>
          <a:p>
            <a:pPr marL="33"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Equalized Odds</a:t>
            </a:r>
          </a:p>
        </p:txBody>
      </p:sp>
      <p:sp>
        <p:nvSpPr>
          <p:cNvPr id="4" name="TextBox 3">
            <a:extLst>
              <a:ext uri="{FF2B5EF4-FFF2-40B4-BE49-F238E27FC236}">
                <a16:creationId xmlns:a16="http://schemas.microsoft.com/office/drawing/2014/main" id="{482DAC18-DF65-4CB9-B742-5FB93498CA5D}"/>
              </a:ext>
            </a:extLst>
          </p:cNvPr>
          <p:cNvSpPr txBox="1"/>
          <p:nvPr/>
        </p:nvSpPr>
        <p:spPr>
          <a:xfrm>
            <a:off x="3190156" y="3854339"/>
            <a:ext cx="2585884" cy="120032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Mitigation Algorithm</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Postprocessing Method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Reduction Method</a:t>
            </a:r>
          </a:p>
        </p:txBody>
      </p:sp>
      <p:sp>
        <p:nvSpPr>
          <p:cNvPr id="8" name="Arrow: Right 7">
            <a:extLst>
              <a:ext uri="{FF2B5EF4-FFF2-40B4-BE49-F238E27FC236}">
                <a16:creationId xmlns:a16="http://schemas.microsoft.com/office/drawing/2014/main" id="{4A596072-AB24-4CD7-BDF4-1C8DC8B383C3}"/>
              </a:ext>
            </a:extLst>
          </p:cNvPr>
          <p:cNvSpPr/>
          <p:nvPr/>
        </p:nvSpPr>
        <p:spPr>
          <a:xfrm>
            <a:off x="1635155" y="2716699"/>
            <a:ext cx="2287915" cy="24580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CEA4D34C-05A3-4168-908D-23E1BC7CD475}"/>
              </a:ext>
            </a:extLst>
          </p:cNvPr>
          <p:cNvPicPr>
            <a:picLocks noChangeAspect="1"/>
          </p:cNvPicPr>
          <p:nvPr/>
        </p:nvPicPr>
        <p:blipFill>
          <a:blip r:embed="rId4"/>
          <a:stretch>
            <a:fillRect/>
          </a:stretch>
        </p:blipFill>
        <p:spPr>
          <a:xfrm>
            <a:off x="1785792" y="3176451"/>
            <a:ext cx="1855600" cy="299526"/>
          </a:xfrm>
          <a:prstGeom prst="rect">
            <a:avLst/>
          </a:prstGeom>
        </p:spPr>
      </p:pic>
      <p:pic>
        <p:nvPicPr>
          <p:cNvPr id="21" name="Graphic 20" descr="Clipboard Partially Checked">
            <a:extLst>
              <a:ext uri="{FF2B5EF4-FFF2-40B4-BE49-F238E27FC236}">
                <a16:creationId xmlns:a16="http://schemas.microsoft.com/office/drawing/2014/main" id="{14D4DF89-8DB5-4EEE-A3D9-32A14EADB5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1596" y="2382402"/>
            <a:ext cx="914400" cy="914400"/>
          </a:xfrm>
          <a:prstGeom prst="rect">
            <a:avLst/>
          </a:prstGeom>
        </p:spPr>
      </p:pic>
      <p:pic>
        <p:nvPicPr>
          <p:cNvPr id="23" name="Graphic 22" descr="Scales of justice">
            <a:extLst>
              <a:ext uri="{FF2B5EF4-FFF2-40B4-BE49-F238E27FC236}">
                <a16:creationId xmlns:a16="http://schemas.microsoft.com/office/drawing/2014/main" id="{4B65014A-7B6D-4E2D-B93B-E94E629DD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43916" y="2411814"/>
            <a:ext cx="914400" cy="914400"/>
          </a:xfrm>
          <a:prstGeom prst="rect">
            <a:avLst/>
          </a:prstGeom>
        </p:spPr>
      </p:pic>
    </p:spTree>
    <p:extLst>
      <p:ext uri="{BB962C8B-B14F-4D97-AF65-F5344CB8AC3E}">
        <p14:creationId xmlns:p14="http://schemas.microsoft.com/office/powerpoint/2010/main" val="2251292239"/>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29000">
              <a:srgbClr val="2FBCDB"/>
            </a:gs>
            <a:gs pos="100000">
              <a:srgbClr val="188ACA"/>
            </a:gs>
          </a:gsLst>
          <a:lin ang="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442214-E97A-5240-8F5E-80EEDBC51E91}"/>
              </a:ext>
            </a:extLst>
          </p:cNvPr>
          <p:cNvSpPr>
            <a:spLocks noGrp="1"/>
          </p:cNvSpPr>
          <p:nvPr>
            <p:ph type="title"/>
          </p:nvPr>
        </p:nvSpPr>
        <p:spPr/>
        <p:txBody>
          <a:bodyPr/>
          <a:lstStyle/>
          <a:p>
            <a:r>
              <a:rPr lang="en-US" dirty="0">
                <a:solidFill>
                  <a:schemeClr val="bg1"/>
                </a:solidFill>
              </a:rPr>
              <a:t>Responsible ML resources</a:t>
            </a:r>
          </a:p>
        </p:txBody>
      </p:sp>
      <p:sp>
        <p:nvSpPr>
          <p:cNvPr id="4" name="Content Placeholder 3">
            <a:extLst>
              <a:ext uri="{FF2B5EF4-FFF2-40B4-BE49-F238E27FC236}">
                <a16:creationId xmlns:a16="http://schemas.microsoft.com/office/drawing/2014/main" id="{0192589A-48EE-FD4B-98D4-BCCC2869FAF7}"/>
              </a:ext>
            </a:extLst>
          </p:cNvPr>
          <p:cNvSpPr>
            <a:spLocks noGrp="1"/>
          </p:cNvSpPr>
          <p:nvPr>
            <p:ph sz="quarter" idx="12"/>
          </p:nvPr>
        </p:nvSpPr>
        <p:spPr/>
        <p:txBody>
          <a:bodyPr>
            <a:normAutofit/>
          </a:bodyPr>
          <a:lstStyle/>
          <a:p>
            <a:pPr marL="0" indent="0">
              <a:lnSpc>
                <a:spcPct val="90000"/>
              </a:lnSpc>
              <a:spcBef>
                <a:spcPts val="1200"/>
              </a:spcBef>
              <a:buNone/>
            </a:pPr>
            <a:r>
              <a:rPr lang="en-US" sz="2400" dirty="0">
                <a:solidFill>
                  <a:schemeClr val="bg1"/>
                </a:solidFill>
                <a:latin typeface="+mj-lt"/>
                <a:cs typeface="Segoe UI" panose="020B0502040204020203" pitchFamily="34" charset="0"/>
              </a:rPr>
              <a:t>Microsoft Responsible AI </a:t>
            </a:r>
            <a:br>
              <a:rPr lang="en-US" sz="2400" dirty="0">
                <a:solidFill>
                  <a:schemeClr val="bg1"/>
                </a:solidFill>
                <a:latin typeface="+mj-lt"/>
                <a:cs typeface="Segoe UI" panose="020B0502040204020203" pitchFamily="34" charset="0"/>
              </a:rPr>
            </a:br>
            <a:r>
              <a:rPr lang="en-US" sz="2400" dirty="0">
                <a:solidFill>
                  <a:schemeClr val="bg1"/>
                </a:solidFill>
                <a:latin typeface="+mj-lt"/>
                <a:cs typeface="Segoe UI" panose="020B0502040204020203" pitchFamily="34" charset="0"/>
              </a:rPr>
              <a:t>Resource Center</a:t>
            </a:r>
          </a:p>
          <a:p>
            <a:pPr marL="0" indent="0">
              <a:lnSpc>
                <a:spcPct val="90000"/>
              </a:lnSpc>
              <a:spcBef>
                <a:spcPts val="1200"/>
              </a:spcBef>
              <a:buNone/>
            </a:pPr>
            <a:r>
              <a:rPr lang="en-US" sz="1600" dirty="0">
                <a:solidFill>
                  <a:schemeClr val="bg1"/>
                </a:solidFill>
                <a:hlinkClick r:id="rId3">
                  <a:extLst>
                    <a:ext uri="{A12FA001-AC4F-418D-AE19-62706E023703}">
                      <ahyp:hlinkClr xmlns:ahyp="http://schemas.microsoft.com/office/drawing/2018/hyperlinkcolor" val="tx"/>
                    </a:ext>
                  </a:extLst>
                </a:hlinkClick>
              </a:rPr>
              <a:t>https://aka.ms/RAIresources</a:t>
            </a:r>
            <a:endParaRPr lang="en-US" sz="2500" dirty="0">
              <a:solidFill>
                <a:schemeClr val="bg1"/>
              </a:solidFill>
            </a:endParaRPr>
          </a:p>
          <a:p>
            <a:pPr marL="0" indent="0">
              <a:lnSpc>
                <a:spcPct val="90000"/>
              </a:lnSpc>
              <a:spcBef>
                <a:spcPts val="1200"/>
              </a:spcBef>
              <a:buNone/>
            </a:pPr>
            <a:r>
              <a:rPr lang="en-US" sz="2400" dirty="0">
                <a:solidFill>
                  <a:schemeClr val="bg1"/>
                </a:solidFill>
                <a:latin typeface="+mj-lt"/>
              </a:rPr>
              <a:t>Azure Machine Learning</a:t>
            </a:r>
          </a:p>
          <a:p>
            <a:pPr marL="0" indent="0">
              <a:lnSpc>
                <a:spcPct val="90000"/>
              </a:lnSpc>
              <a:spcBef>
                <a:spcPts val="1200"/>
              </a:spcBef>
              <a:buNone/>
            </a:pPr>
            <a:r>
              <a:rPr lang="en-US" sz="1600" dirty="0">
                <a:solidFill>
                  <a:schemeClr val="bg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https://azure.microsoft.com/en-us/services/machine-learning/</a:t>
            </a:r>
            <a:endParaRPr lang="en-US" sz="1600" dirty="0">
              <a:solidFill>
                <a:schemeClr val="bg1"/>
              </a:solidFill>
              <a:latin typeface="Segoe UI" panose="020B0502040204020203" pitchFamily="34" charset="0"/>
              <a:cs typeface="Segoe UI" panose="020B0502040204020203" pitchFamily="34" charset="0"/>
            </a:endParaRPr>
          </a:p>
          <a:p>
            <a:pPr marL="0" indent="0">
              <a:lnSpc>
                <a:spcPct val="90000"/>
              </a:lnSpc>
              <a:spcBef>
                <a:spcPts val="1200"/>
              </a:spcBef>
              <a:buNone/>
            </a:pPr>
            <a:r>
              <a:rPr lang="en-US" sz="1600" dirty="0">
                <a:solidFill>
                  <a:schemeClr val="bg1"/>
                </a:solidFill>
                <a:hlinkClick r:id="rId5">
                  <a:extLst>
                    <a:ext uri="{A12FA001-AC4F-418D-AE19-62706E023703}">
                      <ahyp:hlinkClr xmlns:ahyp="http://schemas.microsoft.com/office/drawing/2018/hyperlinkcolor" val="tx"/>
                    </a:ext>
                  </a:extLst>
                </a:hlinkClick>
              </a:rPr>
              <a:t>https://docs.microsoft.com/en-us/azure/machine-learning/concept-responsible-ml</a:t>
            </a:r>
            <a:endParaRPr lang="en-US" sz="2500" dirty="0">
              <a:solidFill>
                <a:schemeClr val="bg1"/>
              </a:solidFill>
            </a:endParaRPr>
          </a:p>
          <a:p>
            <a:pPr marL="0" lvl="0" indent="0">
              <a:lnSpc>
                <a:spcPct val="90000"/>
              </a:lnSpc>
              <a:spcBef>
                <a:spcPts val="1200"/>
              </a:spcBef>
              <a:buNone/>
            </a:pPr>
            <a:r>
              <a:rPr lang="en-US" sz="2400" dirty="0">
                <a:solidFill>
                  <a:schemeClr val="bg1"/>
                </a:solidFill>
                <a:latin typeface="+mj-lt"/>
              </a:rPr>
              <a:t>Responsible Innovation Toolkit</a:t>
            </a:r>
          </a:p>
          <a:p>
            <a:pPr marL="0" lvl="0" indent="0">
              <a:lnSpc>
                <a:spcPct val="90000"/>
              </a:lnSpc>
              <a:spcBef>
                <a:spcPts val="1200"/>
              </a:spcBef>
              <a:buNone/>
            </a:pPr>
            <a:r>
              <a:rPr lang="en-US" sz="1600" u="sng" dirty="0">
                <a:solidFill>
                  <a:schemeClr val="bg1"/>
                </a:solidFill>
                <a:hlinkClick r:id="rId6">
                  <a:extLst>
                    <a:ext uri="{A12FA001-AC4F-418D-AE19-62706E023703}">
                      <ahyp:hlinkClr xmlns:ahyp="http://schemas.microsoft.com/office/drawing/2018/hyperlinkcolor" val="tx"/>
                    </a:ext>
                  </a:extLst>
                </a:hlinkClick>
              </a:rPr>
              <a:t>https://docs.microsoft.com/azure/architecture/guide/responsible-innovation</a:t>
            </a:r>
            <a:endParaRPr lang="en-US" u="sng" dirty="0">
              <a:solidFill>
                <a:schemeClr val="bg1"/>
              </a:solidFill>
            </a:endParaRPr>
          </a:p>
        </p:txBody>
      </p:sp>
      <p:sp>
        <p:nvSpPr>
          <p:cNvPr id="2" name="Content Placeholder 1">
            <a:extLst>
              <a:ext uri="{FF2B5EF4-FFF2-40B4-BE49-F238E27FC236}">
                <a16:creationId xmlns:a16="http://schemas.microsoft.com/office/drawing/2014/main" id="{CCBF43A7-B774-5A41-A8A5-D70D95D9490D}"/>
              </a:ext>
            </a:extLst>
          </p:cNvPr>
          <p:cNvSpPr>
            <a:spLocks noGrp="1"/>
          </p:cNvSpPr>
          <p:nvPr>
            <p:ph sz="quarter" idx="13"/>
          </p:nvPr>
        </p:nvSpPr>
        <p:spPr/>
        <p:txBody>
          <a:bodyPr>
            <a:normAutofit/>
          </a:bodyPr>
          <a:lstStyle/>
          <a:p>
            <a:pPr marL="0" indent="0">
              <a:lnSpc>
                <a:spcPct val="90000"/>
              </a:lnSpc>
              <a:spcBef>
                <a:spcPts val="1200"/>
              </a:spcBef>
              <a:buNone/>
            </a:pPr>
            <a:r>
              <a:rPr lang="en-US" sz="2400" dirty="0" err="1">
                <a:solidFill>
                  <a:schemeClr val="bg1"/>
                </a:solidFill>
                <a:latin typeface="+mj-lt"/>
              </a:rPr>
              <a:t>FairLearn</a:t>
            </a:r>
            <a:endParaRPr lang="en-US" sz="2400" dirty="0">
              <a:solidFill>
                <a:schemeClr val="bg1"/>
              </a:solidFill>
              <a:latin typeface="+mj-lt"/>
            </a:endParaRPr>
          </a:p>
          <a:p>
            <a:pPr marL="0" indent="0">
              <a:lnSpc>
                <a:spcPct val="90000"/>
              </a:lnSpc>
              <a:spcBef>
                <a:spcPts val="1200"/>
              </a:spcBef>
              <a:buNone/>
            </a:pPr>
            <a:r>
              <a:rPr lang="en-US" sz="1600" dirty="0">
                <a:solidFill>
                  <a:schemeClr val="bg1"/>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https://github.com/fairlearn</a:t>
            </a:r>
            <a:endParaRPr lang="en-US" sz="1600" dirty="0">
              <a:solidFill>
                <a:schemeClr val="bg1"/>
              </a:solidFill>
              <a:latin typeface="Segoe UI" panose="020B0502040204020203" pitchFamily="34" charset="0"/>
              <a:cs typeface="Segoe UI" panose="020B0502040204020203" pitchFamily="34" charset="0"/>
            </a:endParaRPr>
          </a:p>
          <a:p>
            <a:pPr marL="0" indent="0">
              <a:lnSpc>
                <a:spcPct val="90000"/>
              </a:lnSpc>
              <a:spcBef>
                <a:spcPts val="1200"/>
              </a:spcBef>
              <a:buNone/>
            </a:pPr>
            <a:r>
              <a:rPr lang="en-US" sz="1600" dirty="0">
                <a:solidFill>
                  <a:schemeClr val="bg1"/>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https://aka.ms//FairLearnWhitepaper</a:t>
            </a:r>
            <a:endParaRPr lang="en-US" sz="1600" dirty="0">
              <a:solidFill>
                <a:schemeClr val="bg1"/>
              </a:solidFill>
              <a:latin typeface="Segoe UI" panose="020B0502040204020203" pitchFamily="34" charset="0"/>
              <a:cs typeface="Segoe UI" panose="020B0502040204020203" pitchFamily="34" charset="0"/>
            </a:endParaRPr>
          </a:p>
          <a:p>
            <a:pPr marL="0" indent="0">
              <a:lnSpc>
                <a:spcPct val="90000"/>
              </a:lnSpc>
              <a:spcBef>
                <a:spcPts val="1200"/>
              </a:spcBef>
              <a:buNone/>
            </a:pPr>
            <a:r>
              <a:rPr lang="en-US" sz="1600" u="sng" dirty="0">
                <a:solidFill>
                  <a:schemeClr val="bg1"/>
                </a:solidFill>
                <a:hlinkClick r:id="rId9">
                  <a:extLst>
                    <a:ext uri="{A12FA001-AC4F-418D-AE19-62706E023703}">
                      <ahyp:hlinkClr xmlns:ahyp="http://schemas.microsoft.com/office/drawing/2018/hyperlinkcolor" val="tx"/>
                    </a:ext>
                  </a:extLst>
                </a:hlinkClick>
              </a:rPr>
              <a:t>https://docs.microsoft.com/azure/machine-learning/concept-fairness-ml</a:t>
            </a:r>
            <a:endParaRPr lang="en-US" u="sng" dirty="0">
              <a:solidFill>
                <a:schemeClr val="bg1"/>
              </a:solidFill>
            </a:endParaRPr>
          </a:p>
          <a:p>
            <a:pPr marL="0" indent="0">
              <a:lnSpc>
                <a:spcPct val="90000"/>
              </a:lnSpc>
              <a:spcBef>
                <a:spcPts val="1200"/>
              </a:spcBef>
              <a:buNone/>
            </a:pPr>
            <a:r>
              <a:rPr lang="en-US" sz="2400" dirty="0" err="1">
                <a:solidFill>
                  <a:schemeClr val="bg1"/>
                </a:solidFill>
                <a:latin typeface="+mj-lt"/>
              </a:rPr>
              <a:t>InterpretML</a:t>
            </a:r>
            <a:endParaRPr lang="en-US" sz="2400" dirty="0">
              <a:solidFill>
                <a:schemeClr val="bg1"/>
              </a:solidFill>
              <a:latin typeface="+mj-lt"/>
            </a:endParaRPr>
          </a:p>
          <a:p>
            <a:pPr marL="0" indent="0">
              <a:lnSpc>
                <a:spcPct val="90000"/>
              </a:lnSpc>
              <a:spcBef>
                <a:spcPts val="1200"/>
              </a:spcBef>
              <a:buNone/>
            </a:pPr>
            <a:r>
              <a:rPr lang="en-US" sz="1600" dirty="0">
                <a:solidFill>
                  <a:schemeClr val="bg1"/>
                </a:solidFill>
                <a:latin typeface="Segoe UI" panose="020B0502040204020203"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https://github.com/interpretml</a:t>
            </a:r>
            <a:endParaRPr lang="en-US" sz="1600" dirty="0">
              <a:solidFill>
                <a:schemeClr val="bg1"/>
              </a:solidFill>
              <a:latin typeface="Segoe UI" panose="020B0502040204020203" pitchFamily="34" charset="0"/>
              <a:cs typeface="Segoe UI" panose="020B0502040204020203" pitchFamily="34" charset="0"/>
            </a:endParaRPr>
          </a:p>
          <a:p>
            <a:pPr marL="0" indent="0">
              <a:lnSpc>
                <a:spcPct val="90000"/>
              </a:lnSpc>
              <a:spcBef>
                <a:spcPts val="1200"/>
              </a:spcBef>
              <a:buNone/>
            </a:pPr>
            <a:r>
              <a:rPr lang="en-US" sz="1600" dirty="0">
                <a:solidFill>
                  <a:schemeClr val="bg1"/>
                </a:solidFill>
                <a:latin typeface="Segoe UI" panose="020B0502040204020203"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https://aka.ms//InterpretMLWhitepaper</a:t>
            </a:r>
            <a:endParaRPr lang="en-US" sz="1600" dirty="0">
              <a:solidFill>
                <a:schemeClr val="bg1"/>
              </a:solidFill>
              <a:latin typeface="Segoe UI" panose="020B0502040204020203" pitchFamily="34" charset="0"/>
              <a:cs typeface="Segoe UI" panose="020B0502040204020203" pitchFamily="34" charset="0"/>
            </a:endParaRPr>
          </a:p>
          <a:p>
            <a:pPr marL="0" indent="0">
              <a:lnSpc>
                <a:spcPct val="90000"/>
              </a:lnSpc>
              <a:spcBef>
                <a:spcPts val="1200"/>
              </a:spcBef>
              <a:buNone/>
            </a:pPr>
            <a:r>
              <a:rPr lang="en-US" sz="1600" u="sng" dirty="0">
                <a:solidFill>
                  <a:schemeClr val="bg1"/>
                </a:solidFill>
                <a:hlinkClick r:id="rId12">
                  <a:extLst>
                    <a:ext uri="{A12FA001-AC4F-418D-AE19-62706E023703}">
                      <ahyp:hlinkClr xmlns:ahyp="http://schemas.microsoft.com/office/drawing/2018/hyperlinkcolor" val="tx"/>
                    </a:ext>
                  </a:extLst>
                </a:hlinkClick>
              </a:rPr>
              <a:t>https://docs.microsoft.com/azure/machine-learning/how-to-machine-learning-interpretability</a:t>
            </a:r>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831329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45B6-416E-4C5B-80DC-01ED1ECB1A18}"/>
              </a:ext>
            </a:extLst>
          </p:cNvPr>
          <p:cNvSpPr>
            <a:spLocks noGrp="1"/>
          </p:cNvSpPr>
          <p:nvPr>
            <p:ph type="title"/>
          </p:nvPr>
        </p:nvSpPr>
        <p:spPr>
          <a:xfrm>
            <a:off x="588263" y="457200"/>
            <a:ext cx="11018520" cy="553998"/>
          </a:xfrm>
        </p:spPr>
        <p:txBody>
          <a:bodyPr/>
          <a:lstStyle/>
          <a:p>
            <a:r>
              <a:rPr lang="en-US" dirty="0"/>
              <a:t>Why responsible AI?</a:t>
            </a:r>
          </a:p>
        </p:txBody>
      </p:sp>
      <p:pic>
        <p:nvPicPr>
          <p:cNvPr id="1026" name="Picture 1">
            <a:extLst>
              <a:ext uri="{FF2B5EF4-FFF2-40B4-BE49-F238E27FC236}">
                <a16:creationId xmlns:a16="http://schemas.microsoft.com/office/drawing/2014/main" id="{3C0D8FC7-D677-4D12-BB07-D0C7B3037AC5}"/>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055"/>
          <a:stretch/>
        </p:blipFill>
        <p:spPr bwMode="auto">
          <a:xfrm>
            <a:off x="1368941" y="1285479"/>
            <a:ext cx="9454118" cy="4786028"/>
          </a:xfrm>
          <a:prstGeom prst="rect">
            <a:avLst/>
          </a:prstGeom>
          <a:noFill/>
          <a:ln w="9525">
            <a:solidFill>
              <a:schemeClr val="bg1">
                <a:lumMod val="75000"/>
                <a:alpha val="80000"/>
              </a:schemeClr>
            </a:solidFill>
            <a:miter lim="800000"/>
            <a:headEnd/>
            <a:tailEnd/>
          </a:ln>
          <a:effectLst>
            <a:outerShdw blurRad="50800" dist="38100" dir="2700000" algn="tl" rotWithShape="0">
              <a:prstClr val="black">
                <a:alpha val="3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79B58F-8975-43A3-B049-99A1D8A90D96}"/>
              </a:ext>
            </a:extLst>
          </p:cNvPr>
          <p:cNvSpPr txBox="1"/>
          <p:nvPr/>
        </p:nvSpPr>
        <p:spPr>
          <a:xfrm>
            <a:off x="588263" y="6275388"/>
            <a:ext cx="1697581" cy="153888"/>
          </a:xfrm>
          <a:prstGeom prst="rect">
            <a:avLst/>
          </a:prstGeom>
          <a:noFill/>
        </p:spPr>
        <p:txBody>
          <a:bodyPr wrap="none" lIns="0" tIns="0" rIns="0" bIns="0" rtlCol="0">
            <a:spAutoFit/>
          </a:bodyPr>
          <a:lstStyle/>
          <a:p>
            <a:pPr algn="l"/>
            <a:r>
              <a:rPr lang="en-US" sz="1000" dirty="0">
                <a:gradFill>
                  <a:gsLst>
                    <a:gs pos="2917">
                      <a:schemeClr val="tx1"/>
                    </a:gs>
                    <a:gs pos="30000">
                      <a:schemeClr val="tx1"/>
                    </a:gs>
                  </a:gsLst>
                  <a:lin ang="5400000" scaled="0"/>
                </a:gradFill>
              </a:rPr>
              <a:t>7.5.19 </a:t>
            </a:r>
            <a:r>
              <a:rPr lang="en-US" sz="1000" dirty="0">
                <a:gradFill>
                  <a:gsLst>
                    <a:gs pos="2917">
                      <a:schemeClr val="tx1"/>
                    </a:gs>
                    <a:gs pos="30000">
                      <a:schemeClr val="tx1"/>
                    </a:gs>
                  </a:gsLst>
                  <a:lin ang="5400000" scaled="0"/>
                </a:gradFill>
                <a:hlinkClick r:id="rId4"/>
              </a:rPr>
              <a:t>Report</a:t>
            </a:r>
            <a:r>
              <a:rPr lang="en-US" sz="1000" dirty="0">
                <a:gradFill>
                  <a:gsLst>
                    <a:gs pos="2917">
                      <a:schemeClr val="tx1"/>
                    </a:gs>
                    <a:gs pos="30000">
                      <a:schemeClr val="tx1"/>
                    </a:gs>
                  </a:gsLst>
                  <a:lin ang="5400000" scaled="0"/>
                </a:gradFill>
              </a:rPr>
              <a:t> from Capgemini</a:t>
            </a:r>
          </a:p>
        </p:txBody>
      </p:sp>
    </p:spTree>
    <p:extLst>
      <p:ext uri="{BB962C8B-B14F-4D97-AF65-F5344CB8AC3E}">
        <p14:creationId xmlns:p14="http://schemas.microsoft.com/office/powerpoint/2010/main" val="15212495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29000">
              <a:srgbClr val="2FBCDB"/>
            </a:gs>
            <a:gs pos="100000">
              <a:srgbClr val="188ACA"/>
            </a:gs>
          </a:gsLst>
          <a:lin ang="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442214-E97A-5240-8F5E-80EEDBC51E91}"/>
              </a:ext>
            </a:extLst>
          </p:cNvPr>
          <p:cNvSpPr>
            <a:spLocks noGrp="1"/>
          </p:cNvSpPr>
          <p:nvPr>
            <p:ph type="title"/>
          </p:nvPr>
        </p:nvSpPr>
        <p:spPr/>
        <p:txBody>
          <a:bodyPr/>
          <a:lstStyle/>
          <a:p>
            <a:r>
              <a:rPr lang="en-US" dirty="0">
                <a:solidFill>
                  <a:schemeClr val="bg1"/>
                </a:solidFill>
              </a:rPr>
              <a:t>Responsible ML resources</a:t>
            </a:r>
          </a:p>
        </p:txBody>
      </p:sp>
      <p:sp>
        <p:nvSpPr>
          <p:cNvPr id="4" name="Content Placeholder 3">
            <a:extLst>
              <a:ext uri="{FF2B5EF4-FFF2-40B4-BE49-F238E27FC236}">
                <a16:creationId xmlns:a16="http://schemas.microsoft.com/office/drawing/2014/main" id="{0192589A-48EE-FD4B-98D4-BCCC2869FAF7}"/>
              </a:ext>
            </a:extLst>
          </p:cNvPr>
          <p:cNvSpPr>
            <a:spLocks noGrp="1"/>
          </p:cNvSpPr>
          <p:nvPr>
            <p:ph type="body" sz="quarter" idx="10"/>
          </p:nvPr>
        </p:nvSpPr>
        <p:spPr>
          <a:xfrm>
            <a:off x="584200" y="1435100"/>
            <a:ext cx="5212080" cy="4699748"/>
          </a:xfrm>
        </p:spPr>
        <p:txBody>
          <a:bodyPr/>
          <a:lstStyle/>
          <a:p>
            <a:pPr>
              <a:lnSpc>
                <a:spcPct val="90000"/>
              </a:lnSpc>
              <a:spcBef>
                <a:spcPts val="1200"/>
              </a:spcBef>
              <a:buClrTx/>
            </a:pPr>
            <a:r>
              <a:rPr lang="en-US" sz="2000" dirty="0">
                <a:solidFill>
                  <a:schemeClr val="bg1"/>
                </a:solidFill>
                <a:latin typeface="+mj-lt"/>
              </a:rPr>
              <a:t>Microsoft Responsible AI Resource Center</a:t>
            </a:r>
          </a:p>
          <a:p>
            <a:pPr>
              <a:lnSpc>
                <a:spcPct val="90000"/>
              </a:lnSpc>
              <a:spcBef>
                <a:spcPts val="600"/>
              </a:spcBef>
              <a:buClrTx/>
            </a:pPr>
            <a:r>
              <a:rPr lang="en-US" sz="1400" dirty="0">
                <a:solidFill>
                  <a:schemeClr val="bg1"/>
                </a:solidFill>
                <a:latin typeface="+mn-lt"/>
                <a:hlinkClick r:id="rId3">
                  <a:extLst>
                    <a:ext uri="{A12FA001-AC4F-418D-AE19-62706E023703}">
                      <ahyp:hlinkClr xmlns:ahyp="http://schemas.microsoft.com/office/drawing/2018/hyperlinkcolor" val="tx"/>
                    </a:ext>
                  </a:extLst>
                </a:hlinkClick>
              </a:rPr>
              <a:t>https://aka.ms/RAIresources</a:t>
            </a:r>
            <a:endParaRPr lang="en-US" sz="1400" dirty="0">
              <a:solidFill>
                <a:schemeClr val="bg1"/>
              </a:solidFill>
              <a:latin typeface="+mn-lt"/>
            </a:endParaRPr>
          </a:p>
          <a:p>
            <a:pPr>
              <a:lnSpc>
                <a:spcPct val="90000"/>
              </a:lnSpc>
              <a:spcBef>
                <a:spcPts val="1200"/>
              </a:spcBef>
              <a:buClrTx/>
            </a:pPr>
            <a:r>
              <a:rPr lang="en-US" sz="2000" dirty="0">
                <a:solidFill>
                  <a:schemeClr val="bg1"/>
                </a:solidFill>
                <a:latin typeface="+mj-lt"/>
              </a:rPr>
              <a:t>Azure Machine Learning</a:t>
            </a:r>
          </a:p>
          <a:p>
            <a:pPr>
              <a:lnSpc>
                <a:spcPct val="90000"/>
              </a:lnSpc>
              <a:spcBef>
                <a:spcPts val="600"/>
              </a:spcBef>
              <a:buClrTx/>
            </a:pPr>
            <a:r>
              <a:rPr lang="en-US" sz="1400" dirty="0">
                <a:solidFill>
                  <a:schemeClr val="bg1"/>
                </a:solidFill>
                <a:latin typeface="+mn-lt"/>
                <a:hlinkClick r:id="rId4">
                  <a:extLst>
                    <a:ext uri="{A12FA001-AC4F-418D-AE19-62706E023703}">
                      <ahyp:hlinkClr xmlns:ahyp="http://schemas.microsoft.com/office/drawing/2018/hyperlinkcolor" val="tx"/>
                    </a:ext>
                  </a:extLst>
                </a:hlinkClick>
              </a:rPr>
              <a:t>https://azure.microsoft.com/en-us/services/machine-learning/</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5">
                  <a:extLst>
                    <a:ext uri="{A12FA001-AC4F-418D-AE19-62706E023703}">
                      <ahyp:hlinkClr xmlns:ahyp="http://schemas.microsoft.com/office/drawing/2018/hyperlinkcolor" val="tx"/>
                    </a:ext>
                  </a:extLst>
                </a:hlinkClick>
              </a:rPr>
              <a:t>https://docs.microsoft.com/en-us/azure/machine-learning/concept-responsible-ml</a:t>
            </a:r>
            <a:endParaRPr lang="en-US" sz="1400" dirty="0">
              <a:solidFill>
                <a:schemeClr val="bg1"/>
              </a:solidFill>
              <a:latin typeface="+mn-lt"/>
            </a:endParaRPr>
          </a:p>
          <a:p>
            <a:pPr>
              <a:lnSpc>
                <a:spcPct val="90000"/>
              </a:lnSpc>
              <a:spcBef>
                <a:spcPts val="1200"/>
              </a:spcBef>
              <a:buClrTx/>
            </a:pPr>
            <a:r>
              <a:rPr lang="en-US" sz="2000" dirty="0" err="1">
                <a:solidFill>
                  <a:schemeClr val="bg1"/>
                </a:solidFill>
                <a:latin typeface="+mj-lt"/>
              </a:rPr>
              <a:t>FairLearn</a:t>
            </a:r>
            <a:endParaRPr lang="en-US" sz="2000" dirty="0">
              <a:solidFill>
                <a:schemeClr val="bg1"/>
              </a:solidFill>
              <a:latin typeface="+mj-lt"/>
            </a:endParaRPr>
          </a:p>
          <a:p>
            <a:pPr>
              <a:lnSpc>
                <a:spcPct val="90000"/>
              </a:lnSpc>
              <a:spcBef>
                <a:spcPts val="600"/>
              </a:spcBef>
              <a:buClrTx/>
            </a:pPr>
            <a:r>
              <a:rPr lang="en-US" sz="1400" dirty="0">
                <a:solidFill>
                  <a:schemeClr val="bg1"/>
                </a:solidFill>
                <a:latin typeface="+mn-lt"/>
                <a:hlinkClick r:id="rId6">
                  <a:extLst>
                    <a:ext uri="{A12FA001-AC4F-418D-AE19-62706E023703}">
                      <ahyp:hlinkClr xmlns:ahyp="http://schemas.microsoft.com/office/drawing/2018/hyperlinkcolor" val="tx"/>
                    </a:ext>
                  </a:extLst>
                </a:hlinkClick>
              </a:rPr>
              <a:t>https://github.com/fairlearn</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7">
                  <a:extLst>
                    <a:ext uri="{A12FA001-AC4F-418D-AE19-62706E023703}">
                      <ahyp:hlinkClr xmlns:ahyp="http://schemas.microsoft.com/office/drawing/2018/hyperlinkcolor" val="tx"/>
                    </a:ext>
                  </a:extLst>
                </a:hlinkClick>
              </a:rPr>
              <a:t>https://aka.ms//FairLearnWhitepaper</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8">
                  <a:extLst>
                    <a:ext uri="{A12FA001-AC4F-418D-AE19-62706E023703}">
                      <ahyp:hlinkClr xmlns:ahyp="http://schemas.microsoft.com/office/drawing/2018/hyperlinkcolor" val="tx"/>
                    </a:ext>
                  </a:extLst>
                </a:hlinkClick>
              </a:rPr>
              <a:t>https://docs.microsoft.com/azure/machine-learning/concept-fairness-ml</a:t>
            </a:r>
            <a:endParaRPr lang="en-US" sz="1400" dirty="0">
              <a:solidFill>
                <a:schemeClr val="bg1"/>
              </a:solidFill>
              <a:latin typeface="+mn-lt"/>
            </a:endParaRPr>
          </a:p>
          <a:p>
            <a:pPr>
              <a:lnSpc>
                <a:spcPct val="90000"/>
              </a:lnSpc>
              <a:spcBef>
                <a:spcPts val="1200"/>
              </a:spcBef>
              <a:buClrTx/>
            </a:pPr>
            <a:r>
              <a:rPr lang="en-US" sz="2000" dirty="0" err="1">
                <a:solidFill>
                  <a:schemeClr val="bg1"/>
                </a:solidFill>
                <a:latin typeface="+mj-lt"/>
              </a:rPr>
              <a:t>InterpretML</a:t>
            </a:r>
            <a:endParaRPr lang="en-US" sz="2000" dirty="0">
              <a:solidFill>
                <a:schemeClr val="bg1"/>
              </a:solidFill>
              <a:latin typeface="+mj-lt"/>
            </a:endParaRPr>
          </a:p>
          <a:p>
            <a:pPr>
              <a:lnSpc>
                <a:spcPct val="90000"/>
              </a:lnSpc>
              <a:spcBef>
                <a:spcPts val="600"/>
              </a:spcBef>
              <a:buClrTx/>
            </a:pPr>
            <a:r>
              <a:rPr lang="en-US" sz="1400" dirty="0">
                <a:solidFill>
                  <a:schemeClr val="bg1"/>
                </a:solidFill>
                <a:latin typeface="+mn-lt"/>
                <a:hlinkClick r:id="rId9">
                  <a:extLst>
                    <a:ext uri="{A12FA001-AC4F-418D-AE19-62706E023703}">
                      <ahyp:hlinkClr xmlns:ahyp="http://schemas.microsoft.com/office/drawing/2018/hyperlinkcolor" val="tx"/>
                    </a:ext>
                  </a:extLst>
                </a:hlinkClick>
              </a:rPr>
              <a:t>https://github.com/interpretml</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10">
                  <a:extLst>
                    <a:ext uri="{A12FA001-AC4F-418D-AE19-62706E023703}">
                      <ahyp:hlinkClr xmlns:ahyp="http://schemas.microsoft.com/office/drawing/2018/hyperlinkcolor" val="tx"/>
                    </a:ext>
                  </a:extLst>
                </a:hlinkClick>
              </a:rPr>
              <a:t>https://aka.ms//InterpretMLWhitepaper</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11">
                  <a:extLst>
                    <a:ext uri="{A12FA001-AC4F-418D-AE19-62706E023703}">
                      <ahyp:hlinkClr xmlns:ahyp="http://schemas.microsoft.com/office/drawing/2018/hyperlinkcolor" val="tx"/>
                    </a:ext>
                  </a:extLst>
                </a:hlinkClick>
              </a:rPr>
              <a:t>https://docs.microsoft.com/azure/machine-learning/how-to-machine-learning-interpretability</a:t>
            </a:r>
            <a:endParaRPr lang="en-US" sz="1400" dirty="0">
              <a:solidFill>
                <a:schemeClr val="bg1"/>
              </a:solidFill>
              <a:latin typeface="+mn-lt"/>
            </a:endParaRPr>
          </a:p>
        </p:txBody>
      </p:sp>
      <p:sp>
        <p:nvSpPr>
          <p:cNvPr id="2" name="Content Placeholder 1">
            <a:extLst>
              <a:ext uri="{FF2B5EF4-FFF2-40B4-BE49-F238E27FC236}">
                <a16:creationId xmlns:a16="http://schemas.microsoft.com/office/drawing/2014/main" id="{CCBF43A7-B774-5A41-A8A5-D70D95D9490D}"/>
              </a:ext>
            </a:extLst>
          </p:cNvPr>
          <p:cNvSpPr>
            <a:spLocks noGrp="1"/>
          </p:cNvSpPr>
          <p:nvPr>
            <p:ph type="body" sz="quarter" idx="12"/>
          </p:nvPr>
        </p:nvSpPr>
        <p:spPr>
          <a:xfrm>
            <a:off x="6397171" y="1435100"/>
            <a:ext cx="5212080" cy="5010602"/>
          </a:xfrm>
        </p:spPr>
        <p:txBody>
          <a:bodyPr/>
          <a:lstStyle/>
          <a:p>
            <a:pPr lvl="0">
              <a:lnSpc>
                <a:spcPct val="90000"/>
              </a:lnSpc>
              <a:spcBef>
                <a:spcPts val="1200"/>
              </a:spcBef>
              <a:buClrTx/>
            </a:pPr>
            <a:r>
              <a:rPr lang="en-US" sz="2000" dirty="0">
                <a:solidFill>
                  <a:schemeClr val="bg1"/>
                </a:solidFill>
                <a:latin typeface="+mj-lt"/>
              </a:rPr>
              <a:t>Responsible Innovation Toolkit</a:t>
            </a:r>
          </a:p>
          <a:p>
            <a:pPr lvl="0">
              <a:lnSpc>
                <a:spcPct val="90000"/>
              </a:lnSpc>
              <a:spcBef>
                <a:spcPts val="600"/>
              </a:spcBef>
              <a:buClrTx/>
            </a:pPr>
            <a:r>
              <a:rPr lang="en-US" sz="1400" dirty="0">
                <a:solidFill>
                  <a:schemeClr val="bg1"/>
                </a:solidFill>
                <a:latin typeface="+mn-lt"/>
                <a:hlinkClick r:id="rId12">
                  <a:extLst>
                    <a:ext uri="{A12FA001-AC4F-418D-AE19-62706E023703}">
                      <ahyp:hlinkClr xmlns:ahyp="http://schemas.microsoft.com/office/drawing/2018/hyperlinkcolor" val="tx"/>
                    </a:ext>
                  </a:extLst>
                </a:hlinkClick>
              </a:rPr>
              <a:t>https://docs.microsoft.com/azure/architecture/guide/responsible-innovation</a:t>
            </a:r>
            <a:endParaRPr lang="en-US" sz="1400" dirty="0">
              <a:solidFill>
                <a:schemeClr val="bg1"/>
              </a:solidFill>
              <a:latin typeface="+mn-lt"/>
            </a:endParaRPr>
          </a:p>
          <a:p>
            <a:pPr>
              <a:lnSpc>
                <a:spcPct val="90000"/>
              </a:lnSpc>
              <a:spcBef>
                <a:spcPts val="1200"/>
              </a:spcBef>
              <a:buClrTx/>
            </a:pPr>
            <a:r>
              <a:rPr lang="en-US" sz="2000" dirty="0" err="1">
                <a:solidFill>
                  <a:schemeClr val="bg1"/>
                </a:solidFill>
                <a:latin typeface="+mj-lt"/>
              </a:rPr>
              <a:t>WhiteNoise</a:t>
            </a:r>
            <a:endParaRPr lang="en-US" sz="2000" dirty="0">
              <a:solidFill>
                <a:schemeClr val="bg1"/>
              </a:solidFill>
              <a:latin typeface="+mj-lt"/>
            </a:endParaRPr>
          </a:p>
          <a:p>
            <a:pPr>
              <a:lnSpc>
                <a:spcPct val="90000"/>
              </a:lnSpc>
              <a:spcBef>
                <a:spcPts val="600"/>
              </a:spcBef>
              <a:buClrTx/>
            </a:pPr>
            <a:r>
              <a:rPr lang="en-US" sz="1400" dirty="0">
                <a:solidFill>
                  <a:schemeClr val="bg1"/>
                </a:solidFill>
                <a:latin typeface="+mn-lt"/>
                <a:hlinkClick r:id="rId13">
                  <a:extLst>
                    <a:ext uri="{A12FA001-AC4F-418D-AE19-62706E023703}">
                      <ahyp:hlinkClr xmlns:ahyp="http://schemas.microsoft.com/office/drawing/2018/hyperlinkcolor" val="tx"/>
                    </a:ext>
                  </a:extLst>
                </a:hlinkClick>
              </a:rPr>
              <a:t>https://github.com/opendifferentialprivacy</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14">
                  <a:extLst>
                    <a:ext uri="{A12FA001-AC4F-418D-AE19-62706E023703}">
                      <ahyp:hlinkClr xmlns:ahyp="http://schemas.microsoft.com/office/drawing/2018/hyperlinkcolor" val="tx"/>
                    </a:ext>
                  </a:extLst>
                </a:hlinkClick>
              </a:rPr>
              <a:t>https://docs.microsoft.com/azure/machine-learning/concept-differential-privacy</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15">
                  <a:extLst>
                    <a:ext uri="{A12FA001-AC4F-418D-AE19-62706E023703}">
                      <ahyp:hlinkClr xmlns:ahyp="http://schemas.microsoft.com/office/drawing/2018/hyperlinkcolor" val="tx"/>
                    </a:ext>
                  </a:extLst>
                </a:hlinkClick>
              </a:rPr>
              <a:t>https://docs.microsoft.com/azure/machine-learning/how-to-differential-privacy</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16">
                  <a:extLst>
                    <a:ext uri="{A12FA001-AC4F-418D-AE19-62706E023703}">
                      <ahyp:hlinkClr xmlns:ahyp="http://schemas.microsoft.com/office/drawing/2018/hyperlinkcolor" val="tx"/>
                    </a:ext>
                  </a:extLst>
                </a:hlinkClick>
              </a:rPr>
              <a:t>Https://aka.ms/WhiteNoiseWhitePaper</a:t>
            </a:r>
            <a:endParaRPr lang="en-US" sz="1400" dirty="0">
              <a:solidFill>
                <a:schemeClr val="bg1"/>
              </a:solidFill>
              <a:latin typeface="+mn-lt"/>
            </a:endParaRPr>
          </a:p>
          <a:p>
            <a:pPr>
              <a:lnSpc>
                <a:spcPct val="90000"/>
              </a:lnSpc>
              <a:spcBef>
                <a:spcPts val="1200"/>
              </a:spcBef>
              <a:buClrTx/>
            </a:pPr>
            <a:r>
              <a:rPr lang="en-US" sz="2000" dirty="0">
                <a:solidFill>
                  <a:schemeClr val="bg1"/>
                </a:solidFill>
                <a:latin typeface="+mj-lt"/>
              </a:rPr>
              <a:t>SEAL</a:t>
            </a:r>
          </a:p>
          <a:p>
            <a:pPr>
              <a:lnSpc>
                <a:spcPct val="90000"/>
              </a:lnSpc>
              <a:spcBef>
                <a:spcPts val="600"/>
              </a:spcBef>
              <a:buClrTx/>
            </a:pPr>
            <a:r>
              <a:rPr lang="en-US" sz="1400" dirty="0">
                <a:solidFill>
                  <a:schemeClr val="bg1"/>
                </a:solidFill>
                <a:latin typeface="+mn-lt"/>
                <a:hlinkClick r:id="rId17">
                  <a:extLst>
                    <a:ext uri="{A12FA001-AC4F-418D-AE19-62706E023703}">
                      <ahyp:hlinkClr xmlns:ahyp="http://schemas.microsoft.com/office/drawing/2018/hyperlinkcolor" val="tx"/>
                    </a:ext>
                  </a:extLst>
                </a:hlinkClick>
              </a:rPr>
              <a:t>https://github.com/Microsoft/SEAL</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18" tooltip="https://docs.microsoft.com/azure/machine-learning/how-to-homomorphic-encryption-seal">
                  <a:extLst>
                    <a:ext uri="{A12FA001-AC4F-418D-AE19-62706E023703}">
                      <ahyp:hlinkClr xmlns:ahyp="http://schemas.microsoft.com/office/drawing/2018/hyperlinkcolor" val="tx"/>
                    </a:ext>
                  </a:extLst>
                </a:hlinkClick>
              </a:rPr>
              <a:t>https://docs.microsoft.com/azure/machine-learning/how-to-homomorphic-encryption-seal</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rPr>
              <a:t>Datasheets</a:t>
            </a:r>
          </a:p>
          <a:p>
            <a:pPr>
              <a:lnSpc>
                <a:spcPct val="90000"/>
              </a:lnSpc>
              <a:spcBef>
                <a:spcPts val="600"/>
              </a:spcBef>
              <a:buClrTx/>
            </a:pPr>
            <a:r>
              <a:rPr lang="en-US" sz="1400" dirty="0">
                <a:solidFill>
                  <a:schemeClr val="bg1"/>
                </a:solidFill>
                <a:latin typeface="+mn-lt"/>
                <a:hlinkClick r:id="rId19">
                  <a:extLst>
                    <a:ext uri="{A12FA001-AC4F-418D-AE19-62706E023703}">
                      <ahyp:hlinkClr xmlns:ahyp="http://schemas.microsoft.com/office/drawing/2018/hyperlinkcolor" val="tx"/>
                    </a:ext>
                  </a:extLst>
                </a:hlinkClick>
              </a:rPr>
              <a:t>https://www.microsoft.com/en-us/research/publication/datasheets-for-datasets/</a:t>
            </a:r>
            <a:endParaRPr lang="en-US" sz="1400" dirty="0">
              <a:solidFill>
                <a:schemeClr val="bg1"/>
              </a:solidFill>
              <a:latin typeface="+mn-lt"/>
            </a:endParaRPr>
          </a:p>
          <a:p>
            <a:pPr>
              <a:lnSpc>
                <a:spcPct val="90000"/>
              </a:lnSpc>
              <a:spcBef>
                <a:spcPts val="600"/>
              </a:spcBef>
              <a:buClrTx/>
            </a:pPr>
            <a:r>
              <a:rPr lang="en-US" sz="1400" dirty="0">
                <a:solidFill>
                  <a:schemeClr val="bg1"/>
                </a:solidFill>
                <a:latin typeface="+mn-lt"/>
                <a:hlinkClick r:id="rId20">
                  <a:extLst>
                    <a:ext uri="{A12FA001-AC4F-418D-AE19-62706E023703}">
                      <ahyp:hlinkClr xmlns:ahyp="http://schemas.microsoft.com/office/drawing/2018/hyperlinkcolor" val="tx"/>
                    </a:ext>
                  </a:extLst>
                </a:hlinkClick>
              </a:rPr>
              <a:t>https://github.com/microsoft/MLOps/blob/master/pytorch_with_datasheet/model_with_datasheet.ipynb</a:t>
            </a:r>
            <a:endParaRPr lang="en-US" sz="1400" dirty="0">
              <a:solidFill>
                <a:schemeClr val="bg1"/>
              </a:solidFill>
              <a:latin typeface="+mn-lt"/>
            </a:endParaRPr>
          </a:p>
        </p:txBody>
      </p:sp>
    </p:spTree>
    <p:extLst>
      <p:ext uri="{BB962C8B-B14F-4D97-AF65-F5344CB8AC3E}">
        <p14:creationId xmlns:p14="http://schemas.microsoft.com/office/powerpoint/2010/main" val="40464739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4DF75502-76E1-BE42-A265-14389A482B9F}"/>
              </a:ext>
            </a:extLst>
          </p:cNvPr>
          <p:cNvSpPr txBox="1">
            <a:spLocks/>
          </p:cNvSpPr>
          <p:nvPr/>
        </p:nvSpPr>
        <p:spPr>
          <a:xfrm>
            <a:off x="0" y="3090446"/>
            <a:ext cx="1219200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algn="ctr" defTabSz="878559">
              <a:defRPr/>
            </a:pPr>
            <a:r>
              <a:rPr lang="en-US" sz="4400" kern="0" dirty="0">
                <a:solidFill>
                  <a:schemeClr val="accent1"/>
                </a:solidFill>
                <a:cs typeface="Segoe UI Light" panose="020B0502040204020203" pitchFamily="34" charset="0"/>
              </a:rPr>
              <a:t>Tools </a:t>
            </a:r>
            <a:r>
              <a:rPr lang="en-US" sz="4400" kern="0" dirty="0">
                <a:solidFill>
                  <a:schemeClr val="tx1"/>
                </a:solidFill>
                <a:cs typeface="Segoe UI Light" panose="020B0502040204020203" pitchFamily="34" charset="0"/>
              </a:rPr>
              <a:t>and technologies</a:t>
            </a:r>
          </a:p>
        </p:txBody>
      </p:sp>
    </p:spTree>
    <p:custDataLst>
      <p:tags r:id="rId1"/>
    </p:custDataLst>
    <p:extLst>
      <p:ext uri="{BB962C8B-B14F-4D97-AF65-F5344CB8AC3E}">
        <p14:creationId xmlns:p14="http://schemas.microsoft.com/office/powerpoint/2010/main" val="2566215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decel="100000" fill="hold" grpId="1" nodeType="withEffect">
                                  <p:stCondLst>
                                    <p:cond delay="0"/>
                                  </p:stCondLst>
                                  <p:childTnLst>
                                    <p:animMotion origin="layout" path="M 0 2.96296E-6 L 0.04167 0.00416 " pathEditMode="relative" rAng="0" ptsTypes="AA">
                                      <p:cBhvr>
                                        <p:cTn id="9" dur="1000" spd="-100000" fill="hold"/>
                                        <p:tgtEl>
                                          <p:spTgt spid="3"/>
                                        </p:tgtEl>
                                        <p:attrNameLst>
                                          <p:attrName>ppt_x</p:attrName>
                                          <p:attrName>ppt_y</p:attrName>
                                        </p:attrNameLst>
                                      </p:cBhvr>
                                      <p:rCtr x="208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p:txBody>
          <a:bodyPr/>
          <a:lstStyle/>
          <a:p>
            <a:r>
              <a:rPr lang="en-US" dirty="0"/>
              <a:t>Tools and technologies</a:t>
            </a:r>
          </a:p>
        </p:txBody>
      </p:sp>
      <p:sp>
        <p:nvSpPr>
          <p:cNvPr id="21" name="Rectangle 20">
            <a:extLst>
              <a:ext uri="{FF2B5EF4-FFF2-40B4-BE49-F238E27FC236}">
                <a16:creationId xmlns:a16="http://schemas.microsoft.com/office/drawing/2014/main" id="{DE6D267E-9530-407D-9581-2F11DBA1C57C}"/>
              </a:ext>
              <a:ext uri="{C183D7F6-B498-43B3-948B-1728B52AA6E4}">
                <adec:decorative xmlns:adec="http://schemas.microsoft.com/office/drawing/2017/decorative" val="1"/>
              </a:ext>
            </a:extLst>
          </p:cNvPr>
          <p:cNvSpPr/>
          <p:nvPr/>
        </p:nvSpPr>
        <p:spPr>
          <a:xfrm>
            <a:off x="990151" y="2425817"/>
            <a:ext cx="3068664" cy="316878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22" name="Graphic 21">
            <a:extLst>
              <a:ext uri="{FF2B5EF4-FFF2-40B4-BE49-F238E27FC236}">
                <a16:creationId xmlns:a16="http://schemas.microsoft.com/office/drawing/2014/main" id="{ED8F947A-80F3-4ED3-A4B8-AE6441022BC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8738" y="2784353"/>
            <a:ext cx="914400" cy="914400"/>
          </a:xfrm>
          <a:prstGeom prst="rect">
            <a:avLst/>
          </a:prstGeom>
        </p:spPr>
      </p:pic>
      <p:sp>
        <p:nvSpPr>
          <p:cNvPr id="23" name="TextBox 22">
            <a:extLst>
              <a:ext uri="{FF2B5EF4-FFF2-40B4-BE49-F238E27FC236}">
                <a16:creationId xmlns:a16="http://schemas.microsoft.com/office/drawing/2014/main" id="{5D33E586-B784-4386-B4BE-983D39306D2B}"/>
              </a:ext>
            </a:extLst>
          </p:cNvPr>
          <p:cNvSpPr txBox="1"/>
          <p:nvPr/>
        </p:nvSpPr>
        <p:spPr>
          <a:xfrm>
            <a:off x="1379350" y="4460181"/>
            <a:ext cx="2324745" cy="461665"/>
          </a:xfrm>
          <a:prstGeom prst="rect">
            <a:avLst/>
          </a:prstGeom>
          <a:noFill/>
        </p:spPr>
        <p:txBody>
          <a:bodyPr wrap="square" rtlCol="0">
            <a:spAutoFit/>
          </a:bodyPr>
          <a:lstStyle/>
          <a:p>
            <a:pPr algn="ctr"/>
            <a:r>
              <a:rPr lang="en-US" sz="2400" b="1" dirty="0">
                <a:latin typeface="+mj-lt"/>
                <a:cs typeface="Segoe UI Light" panose="020B0502040204020203" pitchFamily="34" charset="0"/>
              </a:rPr>
              <a:t>Understand</a:t>
            </a:r>
          </a:p>
        </p:txBody>
      </p:sp>
      <p:sp>
        <p:nvSpPr>
          <p:cNvPr id="24" name="Rectangle 23">
            <a:extLst>
              <a:ext uri="{FF2B5EF4-FFF2-40B4-BE49-F238E27FC236}">
                <a16:creationId xmlns:a16="http://schemas.microsoft.com/office/drawing/2014/main" id="{233EA85D-4B8E-4819-A4B9-F0440CE383F6}"/>
              </a:ext>
              <a:ext uri="{C183D7F6-B498-43B3-948B-1728B52AA6E4}">
                <adec:decorative xmlns:adec="http://schemas.microsoft.com/office/drawing/2017/decorative" val="1"/>
              </a:ext>
            </a:extLst>
          </p:cNvPr>
          <p:cNvSpPr/>
          <p:nvPr/>
        </p:nvSpPr>
        <p:spPr>
          <a:xfrm>
            <a:off x="4460929" y="2425817"/>
            <a:ext cx="3068664" cy="316878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5" name="TextBox 24">
            <a:extLst>
              <a:ext uri="{FF2B5EF4-FFF2-40B4-BE49-F238E27FC236}">
                <a16:creationId xmlns:a16="http://schemas.microsoft.com/office/drawing/2014/main" id="{0B21D23A-6441-44C7-B6F1-F9064094CEE3}"/>
              </a:ext>
            </a:extLst>
          </p:cNvPr>
          <p:cNvSpPr txBox="1"/>
          <p:nvPr/>
        </p:nvSpPr>
        <p:spPr>
          <a:xfrm>
            <a:off x="4850128" y="4460181"/>
            <a:ext cx="2324745" cy="461665"/>
          </a:xfrm>
          <a:prstGeom prst="rect">
            <a:avLst/>
          </a:prstGeom>
          <a:noFill/>
        </p:spPr>
        <p:txBody>
          <a:bodyPr wrap="square" rtlCol="0">
            <a:spAutoFit/>
          </a:bodyPr>
          <a:lstStyle/>
          <a:p>
            <a:pPr algn="ctr"/>
            <a:r>
              <a:rPr lang="en-US" sz="2400" b="1" dirty="0">
                <a:latin typeface="+mj-lt"/>
                <a:cs typeface="Segoe UI Light" panose="020B0502040204020203" pitchFamily="34" charset="0"/>
              </a:rPr>
              <a:t>Protect</a:t>
            </a:r>
          </a:p>
        </p:txBody>
      </p:sp>
      <p:pic>
        <p:nvPicPr>
          <p:cNvPr id="26" name="Graphic 25">
            <a:extLst>
              <a:ext uri="{FF2B5EF4-FFF2-40B4-BE49-F238E27FC236}">
                <a16:creationId xmlns:a16="http://schemas.microsoft.com/office/drawing/2014/main" id="{62C0F8CC-0607-4364-8263-DCDB27672ED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67283" y="3095808"/>
            <a:ext cx="914400" cy="914400"/>
          </a:xfrm>
          <a:prstGeom prst="rect">
            <a:avLst/>
          </a:prstGeom>
        </p:spPr>
      </p:pic>
      <p:sp>
        <p:nvSpPr>
          <p:cNvPr id="27" name="Rectangle 26">
            <a:extLst>
              <a:ext uri="{FF2B5EF4-FFF2-40B4-BE49-F238E27FC236}">
                <a16:creationId xmlns:a16="http://schemas.microsoft.com/office/drawing/2014/main" id="{6FC56D5E-E273-4B01-92F8-089574B2E90C}"/>
              </a:ext>
              <a:ext uri="{C183D7F6-B498-43B3-948B-1728B52AA6E4}">
                <adec:decorative xmlns:adec="http://schemas.microsoft.com/office/drawing/2017/decorative" val="1"/>
              </a:ext>
            </a:extLst>
          </p:cNvPr>
          <p:cNvSpPr/>
          <p:nvPr/>
        </p:nvSpPr>
        <p:spPr>
          <a:xfrm>
            <a:off x="7918792" y="2425817"/>
            <a:ext cx="3068664" cy="316878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TextBox 27">
            <a:extLst>
              <a:ext uri="{FF2B5EF4-FFF2-40B4-BE49-F238E27FC236}">
                <a16:creationId xmlns:a16="http://schemas.microsoft.com/office/drawing/2014/main" id="{167B3C8C-E99B-498B-98A9-AAFE19E714F7}"/>
              </a:ext>
            </a:extLst>
          </p:cNvPr>
          <p:cNvSpPr txBox="1"/>
          <p:nvPr/>
        </p:nvSpPr>
        <p:spPr>
          <a:xfrm>
            <a:off x="8307991" y="4460181"/>
            <a:ext cx="2324745" cy="461665"/>
          </a:xfrm>
          <a:prstGeom prst="rect">
            <a:avLst/>
          </a:prstGeom>
          <a:noFill/>
        </p:spPr>
        <p:txBody>
          <a:bodyPr wrap="square" rtlCol="0">
            <a:spAutoFit/>
          </a:bodyPr>
          <a:lstStyle/>
          <a:p>
            <a:pPr algn="ctr"/>
            <a:r>
              <a:rPr lang="en-US" sz="2400" b="1" dirty="0">
                <a:latin typeface="+mj-lt"/>
                <a:cs typeface="Segoe UI Light" panose="020B0502040204020203" pitchFamily="34" charset="0"/>
              </a:rPr>
              <a:t>Control</a:t>
            </a:r>
          </a:p>
        </p:txBody>
      </p:sp>
      <p:pic>
        <p:nvPicPr>
          <p:cNvPr id="29" name="Graphic 28">
            <a:extLst>
              <a:ext uri="{FF2B5EF4-FFF2-40B4-BE49-F238E27FC236}">
                <a16:creationId xmlns:a16="http://schemas.microsoft.com/office/drawing/2014/main" id="{B12BF049-342D-437C-A2F4-7EEB6060397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64623" y="2912268"/>
            <a:ext cx="914400" cy="914400"/>
          </a:xfrm>
          <a:prstGeom prst="rect">
            <a:avLst/>
          </a:prstGeom>
        </p:spPr>
      </p:pic>
      <p:pic>
        <p:nvPicPr>
          <p:cNvPr id="30" name="Graphic 29">
            <a:extLst>
              <a:ext uri="{FF2B5EF4-FFF2-40B4-BE49-F238E27FC236}">
                <a16:creationId xmlns:a16="http://schemas.microsoft.com/office/drawing/2014/main" id="{3B56E06B-A6A1-42D0-9BE3-820982D7CB9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16422" y="3172281"/>
            <a:ext cx="914400" cy="914400"/>
          </a:xfrm>
          <a:prstGeom prst="rect">
            <a:avLst/>
          </a:prstGeom>
        </p:spPr>
      </p:pic>
      <p:pic>
        <p:nvPicPr>
          <p:cNvPr id="31" name="Graphic 30">
            <a:extLst>
              <a:ext uri="{FF2B5EF4-FFF2-40B4-BE49-F238E27FC236}">
                <a16:creationId xmlns:a16="http://schemas.microsoft.com/office/drawing/2014/main" id="{1DDC0D80-B360-437A-9D34-BC2F9457030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68552" y="3111595"/>
            <a:ext cx="914400" cy="914400"/>
          </a:xfrm>
          <a:prstGeom prst="rect">
            <a:avLst/>
          </a:prstGeom>
        </p:spPr>
      </p:pic>
      <p:pic>
        <p:nvPicPr>
          <p:cNvPr id="32" name="Graphic 31">
            <a:extLst>
              <a:ext uri="{FF2B5EF4-FFF2-40B4-BE49-F238E27FC236}">
                <a16:creationId xmlns:a16="http://schemas.microsoft.com/office/drawing/2014/main" id="{5C3685AF-9084-4C19-BFA8-EF6045E0424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47576" y="2863247"/>
            <a:ext cx="1411096" cy="1411096"/>
          </a:xfrm>
          <a:prstGeom prst="rect">
            <a:avLst/>
          </a:prstGeom>
        </p:spPr>
      </p:pic>
      <p:pic>
        <p:nvPicPr>
          <p:cNvPr id="33" name="Graphic 32">
            <a:extLst>
              <a:ext uri="{FF2B5EF4-FFF2-40B4-BE49-F238E27FC236}">
                <a16:creationId xmlns:a16="http://schemas.microsoft.com/office/drawing/2014/main" id="{AC160BD1-C7B2-4162-826C-DC313B63B917}"/>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8100000" flipV="1">
            <a:off x="9115287" y="3299488"/>
            <a:ext cx="613895" cy="613895"/>
          </a:xfrm>
          <a:prstGeom prst="rect">
            <a:avLst/>
          </a:prstGeom>
        </p:spPr>
      </p:pic>
      <p:sp>
        <p:nvSpPr>
          <p:cNvPr id="34" name="Rectangle 33">
            <a:extLst>
              <a:ext uri="{FF2B5EF4-FFF2-40B4-BE49-F238E27FC236}">
                <a16:creationId xmlns:a16="http://schemas.microsoft.com/office/drawing/2014/main" id="{45981870-418E-4F1E-AD90-A9966897FB60}"/>
              </a:ext>
              <a:ext uri="{C183D7F6-B498-43B3-948B-1728B52AA6E4}">
                <adec:decorative xmlns:adec="http://schemas.microsoft.com/office/drawing/2017/decorative" val="1"/>
              </a:ext>
            </a:extLst>
          </p:cNvPr>
          <p:cNvSpPr/>
          <p:nvPr/>
        </p:nvSpPr>
        <p:spPr>
          <a:xfrm>
            <a:off x="5974813" y="3601129"/>
            <a:ext cx="247184" cy="363946"/>
          </a:xfrm>
          <a:prstGeom prst="rect">
            <a:avLst/>
          </a:prstGeom>
        </p:spPr>
        <p:txBody>
          <a:bodyPr wrap="none">
            <a:spAutoFit/>
          </a:bodyPr>
          <a:lstStyle/>
          <a:p>
            <a:r>
              <a:rPr lang="en-US" dirty="0">
                <a:solidFill>
                  <a:srgbClr val="000000"/>
                </a:solidFill>
                <a:latin typeface="+mj-lt"/>
              </a:rPr>
              <a:t> </a:t>
            </a:r>
            <a:endParaRPr lang="en-US" dirty="0">
              <a:latin typeface="+mj-lt"/>
            </a:endParaRPr>
          </a:p>
        </p:txBody>
      </p:sp>
    </p:spTree>
    <p:extLst>
      <p:ext uri="{BB962C8B-B14F-4D97-AF65-F5344CB8AC3E}">
        <p14:creationId xmlns:p14="http://schemas.microsoft.com/office/powerpoint/2010/main" val="38386198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150958-B172-C64E-8562-F8E01B64B1F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3" name="TextBox 32">
            <a:extLst>
              <a:ext uri="{FF2B5EF4-FFF2-40B4-BE49-F238E27FC236}">
                <a16:creationId xmlns:a16="http://schemas.microsoft.com/office/drawing/2014/main" id="{723EA5A6-17AC-0642-8ACF-7CC8DF012DDF}"/>
              </a:ext>
            </a:extLst>
          </p:cNvPr>
          <p:cNvSpPr txBox="1"/>
          <p:nvPr/>
        </p:nvSpPr>
        <p:spPr>
          <a:xfrm>
            <a:off x="5427277" y="228482"/>
            <a:ext cx="1407629" cy="369332"/>
          </a:xfrm>
          <a:prstGeom prst="rect">
            <a:avLst/>
          </a:prstGeom>
          <a:noFill/>
        </p:spPr>
        <p:txBody>
          <a:bodyPr wrap="none" rtlCol="0">
            <a:spAutoFit/>
          </a:bodyPr>
          <a:lstStyle/>
          <a:p>
            <a:pPr algn="ctr"/>
            <a:r>
              <a:rPr lang="en-US" b="1" dirty="0">
                <a:latin typeface="Segoe UI Semibold" panose="020B0502040204020203" pitchFamily="34" charset="0"/>
                <a:cs typeface="Segoe UI Semibold" panose="020B0502040204020203" pitchFamily="34" charset="0"/>
              </a:rPr>
              <a:t>Understand</a:t>
            </a:r>
          </a:p>
        </p:txBody>
      </p:sp>
      <p:sp>
        <p:nvSpPr>
          <p:cNvPr id="34" name="TextBox 33">
            <a:extLst>
              <a:ext uri="{FF2B5EF4-FFF2-40B4-BE49-F238E27FC236}">
                <a16:creationId xmlns:a16="http://schemas.microsoft.com/office/drawing/2014/main" id="{61B7C57E-2B08-9448-9753-CCC5D0293AB9}"/>
              </a:ext>
            </a:extLst>
          </p:cNvPr>
          <p:cNvSpPr txBox="1"/>
          <p:nvPr/>
        </p:nvSpPr>
        <p:spPr>
          <a:xfrm>
            <a:off x="5474244" y="594895"/>
            <a:ext cx="1313695" cy="365760"/>
          </a:xfrm>
          <a:prstGeom prst="rect">
            <a:avLst/>
          </a:prstGeom>
          <a:noFill/>
          <a:ln>
            <a:noFill/>
          </a:ln>
        </p:spPr>
        <p:txBody>
          <a:bodyPr wrap="square" rIns="91440" rtlCol="0" anchor="t">
            <a:noAutofit/>
          </a:bodyPr>
          <a:lstStyle/>
          <a:p>
            <a:pPr algn="ctr">
              <a:spcAft>
                <a:spcPts val="400"/>
              </a:spcAft>
            </a:pPr>
            <a:r>
              <a:rPr lang="en-US" sz="1200" b="1" dirty="0">
                <a:solidFill>
                  <a:srgbClr val="0078D4"/>
                </a:solidFill>
                <a:latin typeface="Segoe UI Semibold" panose="020B0502040204020203" pitchFamily="34" charset="0"/>
                <a:cs typeface="Segoe UI Semibold" panose="020B0502040204020203" pitchFamily="34" charset="0"/>
              </a:rPr>
              <a:t>Interpretability</a:t>
            </a:r>
          </a:p>
          <a:p>
            <a:pPr algn="ctr">
              <a:spcAft>
                <a:spcPts val="400"/>
              </a:spcAft>
            </a:pPr>
            <a:r>
              <a:rPr lang="en-US" sz="1200" b="1" dirty="0">
                <a:solidFill>
                  <a:srgbClr val="0078D4"/>
                </a:solidFill>
                <a:latin typeface="Segoe UI Semibold" panose="020B0502040204020203" pitchFamily="34" charset="0"/>
                <a:cs typeface="Segoe UI Semibold" panose="020B0502040204020203" pitchFamily="34" charset="0"/>
              </a:rPr>
              <a:t>Fairness</a:t>
            </a:r>
          </a:p>
          <a:p>
            <a:pPr algn="ctr">
              <a:spcAft>
                <a:spcPts val="400"/>
              </a:spcAft>
            </a:pPr>
            <a:endParaRPr lang="en-US" sz="1200" b="1" dirty="0">
              <a:solidFill>
                <a:srgbClr val="0078D4"/>
              </a:solidFill>
              <a:latin typeface="Segoe UI Semibold" panose="020B0502040204020203" pitchFamily="34" charset="0"/>
              <a:cs typeface="Segoe UI Semibold" panose="020B0502040204020203" pitchFamily="34" charset="0"/>
            </a:endParaRPr>
          </a:p>
        </p:txBody>
      </p:sp>
      <p:sp>
        <p:nvSpPr>
          <p:cNvPr id="66" name="TextBox 65">
            <a:extLst>
              <a:ext uri="{FF2B5EF4-FFF2-40B4-BE49-F238E27FC236}">
                <a16:creationId xmlns:a16="http://schemas.microsoft.com/office/drawing/2014/main" id="{E31B1886-06A9-5C40-80D9-B5F6A1625401}"/>
              </a:ext>
            </a:extLst>
          </p:cNvPr>
          <p:cNvSpPr txBox="1"/>
          <p:nvPr/>
        </p:nvSpPr>
        <p:spPr>
          <a:xfrm>
            <a:off x="4877654" y="4437551"/>
            <a:ext cx="2436693" cy="338554"/>
          </a:xfrm>
          <a:prstGeom prst="rect">
            <a:avLst/>
          </a:prstGeom>
          <a:noFill/>
        </p:spPr>
        <p:txBody>
          <a:bodyPr wrap="none" rtlCol="0">
            <a:spAutoFit/>
          </a:bodyPr>
          <a:lstStyle/>
          <a:p>
            <a:pPr algn="ctr"/>
            <a:r>
              <a:rPr lang="en-US" sz="1600" b="1">
                <a:latin typeface="Segoe UI Semibold" panose="020B0502040204020203" pitchFamily="34" charset="0"/>
                <a:cs typeface="Segoe UI Semibold" panose="020B0502040204020203" pitchFamily="34" charset="0"/>
              </a:rPr>
              <a:t>Azure Machine Learning</a:t>
            </a:r>
          </a:p>
        </p:txBody>
      </p:sp>
      <p:sp>
        <p:nvSpPr>
          <p:cNvPr id="67" name="TextBox 66">
            <a:extLst>
              <a:ext uri="{FF2B5EF4-FFF2-40B4-BE49-F238E27FC236}">
                <a16:creationId xmlns:a16="http://schemas.microsoft.com/office/drawing/2014/main" id="{9062F71D-1D20-FB4E-9D78-FB06905A1C53}"/>
              </a:ext>
            </a:extLst>
          </p:cNvPr>
          <p:cNvSpPr txBox="1"/>
          <p:nvPr/>
        </p:nvSpPr>
        <p:spPr>
          <a:xfrm>
            <a:off x="5364839" y="4717314"/>
            <a:ext cx="1462323" cy="307777"/>
          </a:xfrm>
          <a:prstGeom prst="rect">
            <a:avLst/>
          </a:prstGeom>
          <a:noFill/>
        </p:spPr>
        <p:txBody>
          <a:bodyPr wrap="none" rtlCol="0">
            <a:spAutoFit/>
          </a:bodyPr>
          <a:lstStyle/>
          <a:p>
            <a:pPr algn="ctr"/>
            <a:r>
              <a:rPr lang="en-US" sz="1400" b="1">
                <a:solidFill>
                  <a:srgbClr val="0078D4"/>
                </a:solidFill>
                <a:latin typeface="Segoe UI Semibold" panose="020B0502040204020203" pitchFamily="34" charset="0"/>
                <a:cs typeface="Segoe UI Semibold" panose="020B0502040204020203" pitchFamily="34" charset="0"/>
              </a:rPr>
              <a:t>Responsible ML</a:t>
            </a:r>
          </a:p>
        </p:txBody>
      </p:sp>
      <p:sp>
        <p:nvSpPr>
          <p:cNvPr id="35" name="TextBox 34">
            <a:extLst>
              <a:ext uri="{FF2B5EF4-FFF2-40B4-BE49-F238E27FC236}">
                <a16:creationId xmlns:a16="http://schemas.microsoft.com/office/drawing/2014/main" id="{CE3C0C84-CE9D-2F4D-A9CB-22DE3960570E}"/>
              </a:ext>
            </a:extLst>
          </p:cNvPr>
          <p:cNvSpPr txBox="1"/>
          <p:nvPr/>
        </p:nvSpPr>
        <p:spPr>
          <a:xfrm>
            <a:off x="3296763" y="5706936"/>
            <a:ext cx="964880" cy="369332"/>
          </a:xfrm>
          <a:prstGeom prst="rect">
            <a:avLst/>
          </a:prstGeom>
          <a:noFill/>
        </p:spPr>
        <p:txBody>
          <a:bodyPr wrap="none" rtlCol="0">
            <a:spAutoFit/>
          </a:bodyPr>
          <a:lstStyle/>
          <a:p>
            <a:pPr algn="ctr"/>
            <a:r>
              <a:rPr lang="en-US" b="1">
                <a:latin typeface="Segoe UI Semibold" panose="020B0502040204020203" pitchFamily="34" charset="0"/>
                <a:cs typeface="Segoe UI Semibold" panose="020B0502040204020203" pitchFamily="34" charset="0"/>
              </a:rPr>
              <a:t>Control</a:t>
            </a:r>
          </a:p>
        </p:txBody>
      </p:sp>
      <p:sp>
        <p:nvSpPr>
          <p:cNvPr id="36" name="TextBox 35">
            <a:extLst>
              <a:ext uri="{FF2B5EF4-FFF2-40B4-BE49-F238E27FC236}">
                <a16:creationId xmlns:a16="http://schemas.microsoft.com/office/drawing/2014/main" id="{2A821CCA-E53F-C64F-9362-746FFF23CC55}"/>
              </a:ext>
            </a:extLst>
          </p:cNvPr>
          <p:cNvSpPr txBox="1"/>
          <p:nvPr/>
        </p:nvSpPr>
        <p:spPr>
          <a:xfrm>
            <a:off x="3122356" y="6073349"/>
            <a:ext cx="1313695" cy="580358"/>
          </a:xfrm>
          <a:prstGeom prst="rect">
            <a:avLst/>
          </a:prstGeom>
          <a:noFill/>
          <a:ln>
            <a:noFill/>
          </a:ln>
        </p:spPr>
        <p:txBody>
          <a:bodyPr wrap="square" rIns="91440" rtlCol="0" anchor="t">
            <a:noAutofit/>
          </a:bodyPr>
          <a:lstStyle/>
          <a:p>
            <a:pPr algn="ctr">
              <a:spcAft>
                <a:spcPts val="400"/>
              </a:spcAft>
            </a:pPr>
            <a:r>
              <a:rPr lang="en-US" sz="1200" b="1" dirty="0">
                <a:solidFill>
                  <a:srgbClr val="0078D4"/>
                </a:solidFill>
                <a:latin typeface="Segoe UI Semibold" panose="020B0502040204020203" pitchFamily="34" charset="0"/>
                <a:cs typeface="Segoe UI Semibold" panose="020B0502040204020203" pitchFamily="34" charset="0"/>
              </a:rPr>
              <a:t>Audit trail</a:t>
            </a:r>
          </a:p>
          <a:p>
            <a:pPr algn="ctr">
              <a:spcAft>
                <a:spcPts val="400"/>
              </a:spcAft>
            </a:pPr>
            <a:r>
              <a:rPr lang="en-US" sz="1200" b="1" dirty="0">
                <a:solidFill>
                  <a:srgbClr val="0078D4"/>
                </a:solidFill>
                <a:latin typeface="Segoe UI Semibold" panose="020B0502040204020203" pitchFamily="34" charset="0"/>
                <a:cs typeface="Segoe UI Semibold" panose="020B0502040204020203" pitchFamily="34" charset="0"/>
              </a:rPr>
              <a:t>Datasheets</a:t>
            </a:r>
          </a:p>
          <a:p>
            <a:pPr algn="ctr">
              <a:spcAft>
                <a:spcPts val="400"/>
              </a:spcAft>
            </a:pPr>
            <a:endParaRPr lang="en-US" sz="1200" b="1" dirty="0">
              <a:solidFill>
                <a:srgbClr val="0078D4"/>
              </a:solidFill>
              <a:latin typeface="Segoe UI Semibold" panose="020B0502040204020203" pitchFamily="34" charset="0"/>
              <a:cs typeface="Segoe UI Semibold" panose="020B0502040204020203" pitchFamily="34" charset="0"/>
            </a:endParaRPr>
          </a:p>
        </p:txBody>
      </p:sp>
      <p:sp>
        <p:nvSpPr>
          <p:cNvPr id="37" name="TextBox 36">
            <a:extLst>
              <a:ext uri="{FF2B5EF4-FFF2-40B4-BE49-F238E27FC236}">
                <a16:creationId xmlns:a16="http://schemas.microsoft.com/office/drawing/2014/main" id="{80B987EC-D60A-184C-81F7-30CB592D9D35}"/>
              </a:ext>
            </a:extLst>
          </p:cNvPr>
          <p:cNvSpPr txBox="1"/>
          <p:nvPr/>
        </p:nvSpPr>
        <p:spPr>
          <a:xfrm>
            <a:off x="8170174" y="5706936"/>
            <a:ext cx="937885" cy="369332"/>
          </a:xfrm>
          <a:prstGeom prst="rect">
            <a:avLst/>
          </a:prstGeom>
          <a:noFill/>
        </p:spPr>
        <p:txBody>
          <a:bodyPr wrap="none" rtlCol="0">
            <a:spAutoFit/>
          </a:bodyPr>
          <a:lstStyle/>
          <a:p>
            <a:pPr algn="ctr"/>
            <a:r>
              <a:rPr lang="en-US" b="1" dirty="0">
                <a:latin typeface="Segoe UI Semibold" panose="020B0502040204020203" pitchFamily="34" charset="0"/>
                <a:cs typeface="Segoe UI Semibold" panose="020B0502040204020203" pitchFamily="34" charset="0"/>
              </a:rPr>
              <a:t>Protect</a:t>
            </a:r>
          </a:p>
        </p:txBody>
      </p:sp>
      <p:sp>
        <p:nvSpPr>
          <p:cNvPr id="38" name="TextBox 37">
            <a:extLst>
              <a:ext uri="{FF2B5EF4-FFF2-40B4-BE49-F238E27FC236}">
                <a16:creationId xmlns:a16="http://schemas.microsoft.com/office/drawing/2014/main" id="{AA79C5AD-322A-4E4F-84C7-C86FDD9BDEC2}"/>
              </a:ext>
            </a:extLst>
          </p:cNvPr>
          <p:cNvSpPr txBox="1"/>
          <p:nvPr/>
        </p:nvSpPr>
        <p:spPr>
          <a:xfrm>
            <a:off x="7319314" y="6058408"/>
            <a:ext cx="2639604" cy="580358"/>
          </a:xfrm>
          <a:prstGeom prst="rect">
            <a:avLst/>
          </a:prstGeom>
          <a:noFill/>
          <a:ln>
            <a:noFill/>
          </a:ln>
        </p:spPr>
        <p:txBody>
          <a:bodyPr wrap="square" rIns="91440" rtlCol="0" anchor="t">
            <a:noAutofit/>
          </a:bodyPr>
          <a:lstStyle/>
          <a:p>
            <a:pPr algn="ctr">
              <a:spcAft>
                <a:spcPts val="400"/>
              </a:spcAft>
            </a:pPr>
            <a:r>
              <a:rPr lang="en-US" sz="1200" b="1">
                <a:solidFill>
                  <a:srgbClr val="0078D4"/>
                </a:solidFill>
                <a:latin typeface="Segoe UI Semibold" panose="020B0502040204020203" pitchFamily="34" charset="0"/>
                <a:cs typeface="Segoe UI Semibold" panose="020B0502040204020203" pitchFamily="34" charset="0"/>
              </a:rPr>
              <a:t>Differential privacy</a:t>
            </a:r>
          </a:p>
          <a:p>
            <a:pPr algn="ctr">
              <a:spcAft>
                <a:spcPts val="400"/>
              </a:spcAft>
            </a:pPr>
            <a:r>
              <a:rPr lang="en-US" sz="1200" b="1">
                <a:solidFill>
                  <a:srgbClr val="0078D4"/>
                </a:solidFill>
                <a:latin typeface="Segoe UI Semibold" panose="020B0502040204020203" pitchFamily="34" charset="0"/>
                <a:cs typeface="Segoe UI Semibold" panose="020B0502040204020203" pitchFamily="34" charset="0"/>
              </a:rPr>
              <a:t>Confidential machine learning</a:t>
            </a:r>
          </a:p>
          <a:p>
            <a:pPr algn="ctr">
              <a:spcAft>
                <a:spcPts val="400"/>
              </a:spcAft>
            </a:pPr>
            <a:endParaRPr lang="en-US" sz="1200" b="1">
              <a:solidFill>
                <a:srgbClr val="0078D4"/>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1984468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4DF75502-76E1-BE42-A265-14389A482B9F}"/>
              </a:ext>
            </a:extLst>
          </p:cNvPr>
          <p:cNvSpPr txBox="1">
            <a:spLocks/>
          </p:cNvSpPr>
          <p:nvPr/>
        </p:nvSpPr>
        <p:spPr>
          <a:xfrm>
            <a:off x="0" y="3090446"/>
            <a:ext cx="1219200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algn="ctr" defTabSz="878559">
              <a:defRPr/>
            </a:pPr>
            <a:r>
              <a:rPr lang="en-US" sz="4400" kern="0" dirty="0">
                <a:solidFill>
                  <a:schemeClr val="accent1"/>
                </a:solidFill>
                <a:cs typeface="Segoe UI Light" panose="020B0502040204020203" pitchFamily="34" charset="0"/>
              </a:rPr>
              <a:t>Understand </a:t>
            </a:r>
            <a:r>
              <a:rPr lang="en-US" sz="4400" kern="0" dirty="0">
                <a:solidFill>
                  <a:schemeClr val="tx1"/>
                </a:solidFill>
                <a:cs typeface="Segoe UI Light" panose="020B0502040204020203" pitchFamily="34" charset="0"/>
              </a:rPr>
              <a:t>models and effects</a:t>
            </a:r>
          </a:p>
        </p:txBody>
      </p:sp>
    </p:spTree>
    <p:custDataLst>
      <p:tags r:id="rId1"/>
    </p:custDataLst>
    <p:extLst>
      <p:ext uri="{BB962C8B-B14F-4D97-AF65-F5344CB8AC3E}">
        <p14:creationId xmlns:p14="http://schemas.microsoft.com/office/powerpoint/2010/main" val="3020582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decel="100000" fill="hold" grpId="1" nodeType="withEffect">
                                  <p:stCondLst>
                                    <p:cond delay="0"/>
                                  </p:stCondLst>
                                  <p:childTnLst>
                                    <p:animMotion origin="layout" path="M 0 2.96296E-6 L 0.04167 0.00416 " pathEditMode="relative" rAng="0" ptsTypes="AA">
                                      <p:cBhvr>
                                        <p:cTn id="9" dur="1000" spd="-100000" fill="hold"/>
                                        <p:tgtEl>
                                          <p:spTgt spid="3"/>
                                        </p:tgtEl>
                                        <p:attrNameLst>
                                          <p:attrName>ppt_x</p:attrName>
                                          <p:attrName>ppt_y</p:attrName>
                                        </p:attrNameLst>
                                      </p:cBhvr>
                                      <p:rCtr x="208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8476-82C8-6E40-B424-FDFC2F6B965B}"/>
              </a:ext>
            </a:extLst>
          </p:cNvPr>
          <p:cNvSpPr>
            <a:spLocks noGrp="1"/>
          </p:cNvSpPr>
          <p:nvPr>
            <p:ph type="title"/>
          </p:nvPr>
        </p:nvSpPr>
        <p:spPr/>
        <p:txBody>
          <a:bodyPr/>
          <a:lstStyle/>
          <a:p>
            <a:r>
              <a:rPr lang="en-US">
                <a:solidFill>
                  <a:srgbClr val="030C56"/>
                </a:solidFill>
                <a:latin typeface="Segoe UI Light" panose="020B0502040204020203" pitchFamily="34" charset="0"/>
                <a:cs typeface="Segoe UI Light" panose="020B0502040204020203" pitchFamily="34" charset="0"/>
              </a:rPr>
              <a:t>Loan Application Decisions</a:t>
            </a:r>
          </a:p>
        </p:txBody>
      </p:sp>
      <p:pic>
        <p:nvPicPr>
          <p:cNvPr id="6" name="Picture 5">
            <a:extLst>
              <a:ext uri="{FF2B5EF4-FFF2-40B4-BE49-F238E27FC236}">
                <a16:creationId xmlns:a16="http://schemas.microsoft.com/office/drawing/2014/main" id="{016090FC-6EF0-3847-B666-620BC3E83C15}"/>
              </a:ext>
            </a:extLst>
          </p:cNvPr>
          <p:cNvPicPr>
            <a:picLocks noChangeAspect="1"/>
          </p:cNvPicPr>
          <p:nvPr/>
        </p:nvPicPr>
        <p:blipFill>
          <a:blip r:embed="rId4"/>
          <a:stretch>
            <a:fillRect/>
          </a:stretch>
        </p:blipFill>
        <p:spPr>
          <a:xfrm>
            <a:off x="1368059" y="4585932"/>
            <a:ext cx="1866754" cy="301326"/>
          </a:xfrm>
          <a:prstGeom prst="rect">
            <a:avLst/>
          </a:prstGeom>
        </p:spPr>
      </p:pic>
      <p:pic>
        <p:nvPicPr>
          <p:cNvPr id="7" name="Picture 6">
            <a:extLst>
              <a:ext uri="{FF2B5EF4-FFF2-40B4-BE49-F238E27FC236}">
                <a16:creationId xmlns:a16="http://schemas.microsoft.com/office/drawing/2014/main" id="{1E64CFEF-8343-424B-B787-386E76D04761}"/>
              </a:ext>
            </a:extLst>
          </p:cNvPr>
          <p:cNvPicPr>
            <a:picLocks noChangeAspect="1"/>
          </p:cNvPicPr>
          <p:nvPr/>
        </p:nvPicPr>
        <p:blipFill>
          <a:blip r:embed="rId5"/>
          <a:stretch>
            <a:fillRect/>
          </a:stretch>
        </p:blipFill>
        <p:spPr>
          <a:xfrm>
            <a:off x="4534460" y="4338516"/>
            <a:ext cx="2692250" cy="796159"/>
          </a:xfrm>
          <a:prstGeom prst="rect">
            <a:avLst/>
          </a:prstGeom>
        </p:spPr>
      </p:pic>
      <p:sp>
        <p:nvSpPr>
          <p:cNvPr id="8" name="TextBox 7">
            <a:extLst>
              <a:ext uri="{FF2B5EF4-FFF2-40B4-BE49-F238E27FC236}">
                <a16:creationId xmlns:a16="http://schemas.microsoft.com/office/drawing/2014/main" id="{AB2CCC24-047B-214E-B270-3CBE2FAE81B8}"/>
              </a:ext>
            </a:extLst>
          </p:cNvPr>
          <p:cNvSpPr txBox="1"/>
          <p:nvPr/>
        </p:nvSpPr>
        <p:spPr>
          <a:xfrm>
            <a:off x="2152578" y="3172528"/>
            <a:ext cx="38500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Azure Machine Learning</a:t>
            </a:r>
          </a:p>
        </p:txBody>
      </p:sp>
      <p:sp>
        <p:nvSpPr>
          <p:cNvPr id="10" name="TextBox 9">
            <a:extLst>
              <a:ext uri="{FF2B5EF4-FFF2-40B4-BE49-F238E27FC236}">
                <a16:creationId xmlns:a16="http://schemas.microsoft.com/office/drawing/2014/main" id="{70396E46-567C-4F20-AE02-F97E0485BA4B}"/>
              </a:ext>
            </a:extLst>
          </p:cNvPr>
          <p:cNvSpPr txBox="1"/>
          <p:nvPr/>
        </p:nvSpPr>
        <p:spPr>
          <a:xfrm>
            <a:off x="4490215" y="5110573"/>
            <a:ext cx="2780740" cy="707886"/>
          </a:xfrm>
          <a:prstGeom prst="rect">
            <a:avLst/>
          </a:prstGeom>
          <a:noFill/>
        </p:spPr>
        <p:txBody>
          <a:bodyPr wrap="square">
            <a:spAutoFit/>
          </a:bodyPr>
          <a:lstStyle/>
          <a:p>
            <a:pPr algn="ctr"/>
            <a:r>
              <a:rPr lang="en-US" sz="2000">
                <a:solidFill>
                  <a:schemeClr val="accent1"/>
                </a:solidFill>
                <a:latin typeface="Segoe UI Light" panose="020B0502040204020203" pitchFamily="34" charset="0"/>
                <a:cs typeface="Segoe UI Light" panose="020B0502040204020203" pitchFamily="34" charset="0"/>
              </a:rPr>
              <a:t>How does it decide who to accept or reject?</a:t>
            </a:r>
          </a:p>
        </p:txBody>
      </p:sp>
      <p:sp>
        <p:nvSpPr>
          <p:cNvPr id="11" name="TextBox 10">
            <a:extLst>
              <a:ext uri="{FF2B5EF4-FFF2-40B4-BE49-F238E27FC236}">
                <a16:creationId xmlns:a16="http://schemas.microsoft.com/office/drawing/2014/main" id="{4AD45638-992C-4FE8-9CE2-D16087CCD3D3}"/>
              </a:ext>
            </a:extLst>
          </p:cNvPr>
          <p:cNvSpPr txBox="1"/>
          <p:nvPr/>
        </p:nvSpPr>
        <p:spPr>
          <a:xfrm>
            <a:off x="1368059" y="5134674"/>
            <a:ext cx="2108747" cy="400110"/>
          </a:xfrm>
          <a:prstGeom prst="rect">
            <a:avLst/>
          </a:prstGeom>
          <a:noFill/>
        </p:spPr>
        <p:txBody>
          <a:bodyPr wrap="square">
            <a:spAutoFit/>
          </a:bodyPr>
          <a:lstStyle/>
          <a:p>
            <a:pPr algn="ctr"/>
            <a:r>
              <a:rPr lang="en-US" sz="2000">
                <a:solidFill>
                  <a:schemeClr val="accent1"/>
                </a:solidFill>
                <a:latin typeface="Segoe UI Light" panose="020B0502040204020203" pitchFamily="34" charset="0"/>
                <a:cs typeface="Segoe UI Light" panose="020B0502040204020203" pitchFamily="34" charset="0"/>
              </a:rPr>
              <a:t>Is my model fair?</a:t>
            </a:r>
          </a:p>
        </p:txBody>
      </p:sp>
      <p:sp>
        <p:nvSpPr>
          <p:cNvPr id="13" name="TextBox 12">
            <a:extLst>
              <a:ext uri="{FF2B5EF4-FFF2-40B4-BE49-F238E27FC236}">
                <a16:creationId xmlns:a16="http://schemas.microsoft.com/office/drawing/2014/main" id="{E4824119-2EEA-4C36-A1BF-5588F613CF25}"/>
              </a:ext>
            </a:extLst>
          </p:cNvPr>
          <p:cNvSpPr txBox="1"/>
          <p:nvPr/>
        </p:nvSpPr>
        <p:spPr>
          <a:xfrm>
            <a:off x="5393886" y="1954345"/>
            <a:ext cx="3327327" cy="707886"/>
          </a:xfrm>
          <a:prstGeom prst="rect">
            <a:avLst/>
          </a:prstGeom>
          <a:noFill/>
        </p:spPr>
        <p:txBody>
          <a:bodyPr wrap="square">
            <a:spAutoFit/>
          </a:bodyPr>
          <a:lstStyle/>
          <a:p>
            <a:r>
              <a:rPr lang="en-US" sz="2000">
                <a:solidFill>
                  <a:srgbClr val="030C56"/>
                </a:solidFill>
                <a:latin typeface="Segoe UI Light" panose="020B0502040204020203" pitchFamily="34" charset="0"/>
                <a:cs typeface="Segoe UI Light" panose="020B0502040204020203" pitchFamily="34" charset="0"/>
              </a:rPr>
              <a:t>Create a model for loan application acceptance</a:t>
            </a:r>
          </a:p>
        </p:txBody>
      </p:sp>
      <p:cxnSp>
        <p:nvCxnSpPr>
          <p:cNvPr id="27" name="Straight Connector 26">
            <a:extLst>
              <a:ext uri="{FF2B5EF4-FFF2-40B4-BE49-F238E27FC236}">
                <a16:creationId xmlns:a16="http://schemas.microsoft.com/office/drawing/2014/main" id="{B63CC778-9C80-4CBC-B1BA-B454EE16FCC3}"/>
              </a:ext>
            </a:extLst>
          </p:cNvPr>
          <p:cNvCxnSpPr>
            <a:stCxn id="8" idx="2"/>
          </p:cNvCxnSpPr>
          <p:nvPr/>
        </p:nvCxnSpPr>
        <p:spPr>
          <a:xfrm flipH="1">
            <a:off x="4077623" y="3511082"/>
            <a:ext cx="1" cy="31366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3A3B05-47B6-40BD-B9FE-C39978DE6C26}"/>
              </a:ext>
            </a:extLst>
          </p:cNvPr>
          <p:cNvCxnSpPr/>
          <p:nvPr/>
        </p:nvCxnSpPr>
        <p:spPr>
          <a:xfrm>
            <a:off x="2422432" y="3824748"/>
            <a:ext cx="345815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794405C-6634-4E3E-96E6-E475D7A3BD8F}"/>
              </a:ext>
            </a:extLst>
          </p:cNvPr>
          <p:cNvCxnSpPr/>
          <p:nvPr/>
        </p:nvCxnSpPr>
        <p:spPr>
          <a:xfrm>
            <a:off x="2422432" y="3824748"/>
            <a:ext cx="0" cy="51376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E03E166-931B-4A5D-86CA-812D835F08F0}"/>
              </a:ext>
            </a:extLst>
          </p:cNvPr>
          <p:cNvCxnSpPr>
            <a:cxnSpLocks/>
          </p:cNvCxnSpPr>
          <p:nvPr/>
        </p:nvCxnSpPr>
        <p:spPr>
          <a:xfrm>
            <a:off x="5880585" y="3834580"/>
            <a:ext cx="0" cy="51376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descr="A picture containing drawing, computer, clock&#10;&#10;Description automatically generated">
            <a:extLst>
              <a:ext uri="{FF2B5EF4-FFF2-40B4-BE49-F238E27FC236}">
                <a16:creationId xmlns:a16="http://schemas.microsoft.com/office/drawing/2014/main" id="{2BF60F2D-EC7D-4897-9FB6-4298475C274C}"/>
              </a:ext>
            </a:extLst>
          </p:cNvPr>
          <p:cNvPicPr>
            <a:picLocks noChangeAspect="1"/>
          </p:cNvPicPr>
          <p:nvPr/>
        </p:nvPicPr>
        <p:blipFill>
          <a:blip r:embed="rId6"/>
          <a:stretch>
            <a:fillRect/>
          </a:stretch>
        </p:blipFill>
        <p:spPr>
          <a:xfrm>
            <a:off x="3427326" y="1646725"/>
            <a:ext cx="1300593" cy="1300593"/>
          </a:xfrm>
          <a:prstGeom prst="rect">
            <a:avLst/>
          </a:prstGeom>
        </p:spPr>
      </p:pic>
    </p:spTree>
    <p:custDataLst>
      <p:tags r:id="rId1"/>
    </p:custDataLst>
    <p:extLst>
      <p:ext uri="{BB962C8B-B14F-4D97-AF65-F5344CB8AC3E}">
        <p14:creationId xmlns:p14="http://schemas.microsoft.com/office/powerpoint/2010/main" val="26817687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F3AA15-508E-CA46-AA83-019F537C956D}"/>
              </a:ext>
            </a:extLst>
          </p:cNvPr>
          <p:cNvPicPr>
            <a:picLocks noChangeAspect="1"/>
          </p:cNvPicPr>
          <p:nvPr/>
        </p:nvPicPr>
        <p:blipFill>
          <a:blip r:embed="rId4"/>
          <a:stretch>
            <a:fillRect/>
          </a:stretch>
        </p:blipFill>
        <p:spPr>
          <a:xfrm>
            <a:off x="3916215" y="0"/>
            <a:ext cx="8275785" cy="6858000"/>
          </a:xfrm>
          <a:prstGeom prst="rect">
            <a:avLst/>
          </a:prstGeom>
        </p:spPr>
      </p:pic>
      <p:sp>
        <p:nvSpPr>
          <p:cNvPr id="5" name="Rectangle 4">
            <a:extLst>
              <a:ext uri="{FF2B5EF4-FFF2-40B4-BE49-F238E27FC236}">
                <a16:creationId xmlns:a16="http://schemas.microsoft.com/office/drawing/2014/main" id="{E2AF82D9-DD5A-ED4F-868A-E329D1184855}"/>
              </a:ext>
            </a:extLst>
          </p:cNvPr>
          <p:cNvSpPr/>
          <p:nvPr/>
        </p:nvSpPr>
        <p:spPr>
          <a:xfrm>
            <a:off x="2438100" y="10"/>
            <a:ext cx="7229972" cy="6857990"/>
          </a:xfrm>
          <a:prstGeom prst="rect">
            <a:avLst/>
          </a:prstGeom>
          <a:gradFill>
            <a:gsLst>
              <a:gs pos="38000">
                <a:schemeClr val="bg1"/>
              </a:gs>
              <a:gs pos="91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6">
            <a:extLst>
              <a:ext uri="{FF2B5EF4-FFF2-40B4-BE49-F238E27FC236}">
                <a16:creationId xmlns:a16="http://schemas.microsoft.com/office/drawing/2014/main" id="{4DF75502-76E1-BE42-A265-14389A482B9F}"/>
              </a:ext>
            </a:extLst>
          </p:cNvPr>
          <p:cNvSpPr txBox="1">
            <a:spLocks/>
          </p:cNvSpPr>
          <p:nvPr/>
        </p:nvSpPr>
        <p:spPr>
          <a:xfrm>
            <a:off x="0" y="2959100"/>
            <a:ext cx="567238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ctr" defTabSz="878559" rtl="0" eaLnBrk="1" fontAlgn="auto" latinLnBrk="0" hangingPunct="1">
              <a:lnSpc>
                <a:spcPct val="100000"/>
              </a:lnSpc>
              <a:spcBef>
                <a:spcPct val="0"/>
              </a:spcBef>
              <a:spcAft>
                <a:spcPts val="0"/>
              </a:spcAft>
              <a:buClrTx/>
              <a:buSzTx/>
              <a:buFontTx/>
              <a:buNone/>
              <a:tabLst/>
              <a:defRPr/>
            </a:pPr>
            <a:r>
              <a:rPr kumimoji="0" lang="en-US" sz="4400" b="0" i="0" u="none" strike="noStrike" kern="0" cap="none" spc="-50" normalizeH="0" baseline="0" noProof="0" dirty="0">
                <a:ln w="3175">
                  <a:noFill/>
                </a:ln>
                <a:solidFill>
                  <a:srgbClr val="0078D4"/>
                </a:solidFill>
                <a:effectLst/>
                <a:uLnTx/>
                <a:uFillTx/>
                <a:latin typeface="Segoe UI Light" panose="020B0502040204020203" pitchFamily="34" charset="0"/>
                <a:ea typeface="+mn-ea"/>
                <a:cs typeface="Segoe UI Light" panose="020B0502040204020203" pitchFamily="34" charset="0"/>
              </a:rPr>
              <a:t>Fairness</a:t>
            </a:r>
            <a:endParaRPr kumimoji="0" lang="en-US" sz="4400" b="0" i="0" u="none" strike="noStrike" kern="0" cap="none" spc="-5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Tree>
    <p:custDataLst>
      <p:tags r:id="rId1"/>
    </p:custDataLst>
    <p:extLst>
      <p:ext uri="{BB962C8B-B14F-4D97-AF65-F5344CB8AC3E}">
        <p14:creationId xmlns:p14="http://schemas.microsoft.com/office/powerpoint/2010/main" val="178196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42" presetClass="path" presetSubtype="0" decel="100000" fill="hold" grpId="1" nodeType="withEffect">
                                  <p:stCondLst>
                                    <p:cond delay="0"/>
                                  </p:stCondLst>
                                  <p:childTnLst>
                                    <p:animMotion origin="layout" path="M 0 2.96296E-6 L 0.04167 0.00416 " pathEditMode="relative" rAng="0" ptsTypes="AA">
                                      <p:cBhvr>
                                        <p:cTn id="9" dur="1000" spd="-100000" fill="hold"/>
                                        <p:tgtEl>
                                          <p:spTgt spid="3"/>
                                        </p:tgtEl>
                                        <p:attrNameLst>
                                          <p:attrName>ppt_x</p:attrName>
                                          <p:attrName>ppt_y</p:attrName>
                                        </p:attrNameLst>
                                      </p:cBhvr>
                                      <p:rCtr x="2083"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29000">
              <a:srgbClr val="2FBCDB"/>
            </a:gs>
            <a:gs pos="100000">
              <a:srgbClr val="188ACA"/>
            </a:gs>
          </a:gsLst>
          <a:lin ang="0" scaled="0"/>
        </a:gra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CD12E4-7E8E-4963-8157-2B6BE5D1655F}"/>
              </a:ext>
            </a:extLst>
          </p:cNvPr>
          <p:cNvSpPr>
            <a:spLocks noGrp="1"/>
          </p:cNvSpPr>
          <p:nvPr>
            <p:ph type="title"/>
          </p:nvPr>
        </p:nvSpPr>
        <p:spPr/>
        <p:txBody>
          <a:bodyPr/>
          <a:lstStyle/>
          <a:p>
            <a:r>
              <a:rPr lang="en-US" dirty="0">
                <a:solidFill>
                  <a:schemeClr val="bg1"/>
                </a:solidFill>
              </a:rPr>
              <a:t>Fairness in AI</a:t>
            </a:r>
          </a:p>
        </p:txBody>
      </p:sp>
      <p:sp>
        <p:nvSpPr>
          <p:cNvPr id="4" name="TextBox 3">
            <a:extLst>
              <a:ext uri="{FF2B5EF4-FFF2-40B4-BE49-F238E27FC236}">
                <a16:creationId xmlns:a16="http://schemas.microsoft.com/office/drawing/2014/main" id="{AA849196-31E3-4C14-9759-F5E8AF3935F4}"/>
              </a:ext>
            </a:extLst>
          </p:cNvPr>
          <p:cNvSpPr txBox="1"/>
          <p:nvPr/>
        </p:nvSpPr>
        <p:spPr>
          <a:xfrm>
            <a:off x="1207673" y="1548140"/>
            <a:ext cx="977665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n-lt"/>
                <a:cs typeface="Segoe UI Light" panose="020B0502040204020203" pitchFamily="34" charset="0"/>
              </a:rPr>
              <a:t>There are many ways that an AI system can behave unfairly</a:t>
            </a:r>
          </a:p>
        </p:txBody>
      </p:sp>
      <p:sp>
        <p:nvSpPr>
          <p:cNvPr id="32" name="TextBox 31">
            <a:extLst>
              <a:ext uri="{FF2B5EF4-FFF2-40B4-BE49-F238E27FC236}">
                <a16:creationId xmlns:a16="http://schemas.microsoft.com/office/drawing/2014/main" id="{0B0369E7-4BE4-48F6-8221-DEA65916D5A2}"/>
              </a:ext>
            </a:extLst>
          </p:cNvPr>
          <p:cNvSpPr txBox="1"/>
          <p:nvPr/>
        </p:nvSpPr>
        <p:spPr>
          <a:xfrm>
            <a:off x="1590779" y="4226188"/>
            <a:ext cx="3267083" cy="840230"/>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Segoe UI Light" panose="020B0502040204020203" pitchFamily="34" charset="0"/>
              </a:rPr>
              <a:t>A voice recognition system might fail to work as well for women as it does for men</a:t>
            </a:r>
          </a:p>
        </p:txBody>
      </p:sp>
      <p:sp>
        <p:nvSpPr>
          <p:cNvPr id="29" name="TextBox 28">
            <a:extLst>
              <a:ext uri="{FF2B5EF4-FFF2-40B4-BE49-F238E27FC236}">
                <a16:creationId xmlns:a16="http://schemas.microsoft.com/office/drawing/2014/main" id="{38B1E766-1CB3-4448-813A-28A4BB8E8D38}"/>
              </a:ext>
            </a:extLst>
          </p:cNvPr>
          <p:cNvSpPr txBox="1"/>
          <p:nvPr/>
        </p:nvSpPr>
        <p:spPr>
          <a:xfrm>
            <a:off x="6341925" y="4226188"/>
            <a:ext cx="4461071" cy="10895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ea typeface="+mn-ea"/>
                <a:cs typeface="Segoe UI Light" panose="020B0502040204020203" pitchFamily="34" charset="0"/>
              </a:rPr>
              <a:t>A model for screening loan or job application might be much better at picking good candidates among white men than among other groups</a:t>
            </a:r>
          </a:p>
        </p:txBody>
      </p:sp>
      <p:grpSp>
        <p:nvGrpSpPr>
          <p:cNvPr id="8" name="Group 7">
            <a:extLst>
              <a:ext uri="{FF2B5EF4-FFF2-40B4-BE49-F238E27FC236}">
                <a16:creationId xmlns:a16="http://schemas.microsoft.com/office/drawing/2014/main" id="{AC76EA8B-344C-45A5-B67C-2CC81A4002AB}"/>
              </a:ext>
              <a:ext uri="{C183D7F6-B498-43B3-948B-1728B52AA6E4}">
                <adec:decorative xmlns:adec="http://schemas.microsoft.com/office/drawing/2017/decorative" val="1"/>
              </a:ext>
            </a:extLst>
          </p:cNvPr>
          <p:cNvGrpSpPr/>
          <p:nvPr/>
        </p:nvGrpSpPr>
        <p:grpSpPr>
          <a:xfrm>
            <a:off x="1586546" y="2989642"/>
            <a:ext cx="3275388" cy="943426"/>
            <a:chOff x="1087841" y="2966535"/>
            <a:chExt cx="3275388" cy="943426"/>
          </a:xfrm>
        </p:grpSpPr>
        <p:pic>
          <p:nvPicPr>
            <p:cNvPr id="15" name="Graphic 14" descr="Woman">
              <a:extLst>
                <a:ext uri="{FF2B5EF4-FFF2-40B4-BE49-F238E27FC236}">
                  <a16:creationId xmlns:a16="http://schemas.microsoft.com/office/drawing/2014/main" id="{6049190B-7BD0-C745-AA2F-662C60D249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7841" y="2995561"/>
              <a:ext cx="914400" cy="914400"/>
            </a:xfrm>
            <a:prstGeom prst="rect">
              <a:avLst/>
            </a:prstGeom>
          </p:spPr>
        </p:pic>
        <p:pic>
          <p:nvPicPr>
            <p:cNvPr id="17" name="Graphic 16" descr="Man">
              <a:extLst>
                <a:ext uri="{FF2B5EF4-FFF2-40B4-BE49-F238E27FC236}">
                  <a16:creationId xmlns:a16="http://schemas.microsoft.com/office/drawing/2014/main" id="{FE8F5F47-077E-0B47-857D-58C7A07679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8829" y="2995561"/>
              <a:ext cx="914400" cy="914400"/>
            </a:xfrm>
            <a:prstGeom prst="rect">
              <a:avLst/>
            </a:prstGeom>
          </p:spPr>
        </p:pic>
        <p:pic>
          <p:nvPicPr>
            <p:cNvPr id="25" name="Graphic 24" descr="Wi Fi">
              <a:extLst>
                <a:ext uri="{FF2B5EF4-FFF2-40B4-BE49-F238E27FC236}">
                  <a16:creationId xmlns:a16="http://schemas.microsoft.com/office/drawing/2014/main" id="{FE610F3C-00B5-7E43-AAFC-C12248AC0E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618377" y="2966535"/>
              <a:ext cx="914400" cy="914400"/>
            </a:xfrm>
            <a:prstGeom prst="rect">
              <a:avLst/>
            </a:prstGeom>
          </p:spPr>
        </p:pic>
        <p:sp>
          <p:nvSpPr>
            <p:cNvPr id="26" name="Can 25">
              <a:extLst>
                <a:ext uri="{FF2B5EF4-FFF2-40B4-BE49-F238E27FC236}">
                  <a16:creationId xmlns:a16="http://schemas.microsoft.com/office/drawing/2014/main" id="{77F5717C-B70E-F04A-95E9-17D7D96F2BAA}"/>
                </a:ext>
              </a:extLst>
            </p:cNvPr>
            <p:cNvSpPr/>
            <p:nvPr/>
          </p:nvSpPr>
          <p:spPr>
            <a:xfrm>
              <a:off x="2482711" y="3083292"/>
              <a:ext cx="497086" cy="716747"/>
            </a:xfrm>
            <a:prstGeom prst="ca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Graphic 26" descr="Wi Fi">
              <a:extLst>
                <a:ext uri="{FF2B5EF4-FFF2-40B4-BE49-F238E27FC236}">
                  <a16:creationId xmlns:a16="http://schemas.microsoft.com/office/drawing/2014/main" id="{EFAD75BB-3434-AD4A-850B-231AC2A47D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a:off x="2922340" y="2984465"/>
              <a:ext cx="914400" cy="914400"/>
            </a:xfrm>
            <a:prstGeom prst="rect">
              <a:avLst/>
            </a:prstGeom>
          </p:spPr>
        </p:pic>
      </p:grpSp>
      <p:grpSp>
        <p:nvGrpSpPr>
          <p:cNvPr id="7" name="Group 6">
            <a:extLst>
              <a:ext uri="{FF2B5EF4-FFF2-40B4-BE49-F238E27FC236}">
                <a16:creationId xmlns:a16="http://schemas.microsoft.com/office/drawing/2014/main" id="{6FDF5ED8-A23F-47D3-97B3-ACE7FE08951D}"/>
              </a:ext>
              <a:ext uri="{C183D7F6-B498-43B3-948B-1728B52AA6E4}">
                <adec:decorative xmlns:adec="http://schemas.microsoft.com/office/drawing/2017/decorative" val="1"/>
              </a:ext>
            </a:extLst>
          </p:cNvPr>
          <p:cNvGrpSpPr/>
          <p:nvPr/>
        </p:nvGrpSpPr>
        <p:grpSpPr>
          <a:xfrm>
            <a:off x="7099317" y="2563233"/>
            <a:ext cx="3085417" cy="1335632"/>
            <a:chOff x="7259518" y="2758820"/>
            <a:chExt cx="3085417" cy="1335632"/>
          </a:xfrm>
        </p:grpSpPr>
        <p:pic>
          <p:nvPicPr>
            <p:cNvPr id="31" name="Graphic 30" descr="Checkmark">
              <a:extLst>
                <a:ext uri="{FF2B5EF4-FFF2-40B4-BE49-F238E27FC236}">
                  <a16:creationId xmlns:a16="http://schemas.microsoft.com/office/drawing/2014/main" id="{0C574347-945A-E342-AD25-8A1F02BBC1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06077" y="2845135"/>
              <a:ext cx="278657" cy="278657"/>
            </a:xfrm>
            <a:prstGeom prst="rect">
              <a:avLst/>
            </a:prstGeom>
          </p:spPr>
        </p:pic>
        <p:pic>
          <p:nvPicPr>
            <p:cNvPr id="34" name="Graphic 33" descr="Two Men">
              <a:extLst>
                <a:ext uri="{FF2B5EF4-FFF2-40B4-BE49-F238E27FC236}">
                  <a16:creationId xmlns:a16="http://schemas.microsoft.com/office/drawing/2014/main" id="{C5142725-4084-284A-A492-2F6C1260A1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59518" y="3075405"/>
              <a:ext cx="1002450" cy="1002450"/>
            </a:xfrm>
            <a:prstGeom prst="rect">
              <a:avLst/>
            </a:prstGeom>
          </p:spPr>
        </p:pic>
        <p:pic>
          <p:nvPicPr>
            <p:cNvPr id="35" name="Graphic 34" descr="Two Men">
              <a:extLst>
                <a:ext uri="{FF2B5EF4-FFF2-40B4-BE49-F238E27FC236}">
                  <a16:creationId xmlns:a16="http://schemas.microsoft.com/office/drawing/2014/main" id="{8AA4385F-6EA3-7446-B319-2B91D7443C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51400" y="3075405"/>
              <a:ext cx="1002450" cy="1002450"/>
            </a:xfrm>
            <a:prstGeom prst="rect">
              <a:avLst/>
            </a:prstGeom>
          </p:spPr>
        </p:pic>
        <p:pic>
          <p:nvPicPr>
            <p:cNvPr id="36" name="Graphic 35" descr="Two Men">
              <a:extLst>
                <a:ext uri="{FF2B5EF4-FFF2-40B4-BE49-F238E27FC236}">
                  <a16:creationId xmlns:a16="http://schemas.microsoft.com/office/drawing/2014/main" id="{3F399193-0DD2-1945-8E66-D22251C190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29127" y="3091596"/>
              <a:ext cx="1002450" cy="1002450"/>
            </a:xfrm>
            <a:prstGeom prst="rect">
              <a:avLst/>
            </a:prstGeom>
          </p:spPr>
        </p:pic>
        <p:pic>
          <p:nvPicPr>
            <p:cNvPr id="37" name="Graphic 36" descr="Two Men">
              <a:extLst>
                <a:ext uri="{FF2B5EF4-FFF2-40B4-BE49-F238E27FC236}">
                  <a16:creationId xmlns:a16="http://schemas.microsoft.com/office/drawing/2014/main" id="{98A9B2C1-4217-0146-9689-261C6C061B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42485" y="3092002"/>
              <a:ext cx="1002450" cy="1002450"/>
            </a:xfrm>
            <a:prstGeom prst="rect">
              <a:avLst/>
            </a:prstGeom>
          </p:spPr>
        </p:pic>
        <p:pic>
          <p:nvPicPr>
            <p:cNvPr id="39" name="Graphic 38" descr="Checkmark">
              <a:extLst>
                <a:ext uri="{FF2B5EF4-FFF2-40B4-BE49-F238E27FC236}">
                  <a16:creationId xmlns:a16="http://schemas.microsoft.com/office/drawing/2014/main" id="{A5BF19B7-BFA9-9443-899D-25F4FA77A5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65053" y="2845136"/>
              <a:ext cx="278657" cy="278657"/>
            </a:xfrm>
            <a:prstGeom prst="rect">
              <a:avLst/>
            </a:prstGeom>
          </p:spPr>
        </p:pic>
        <p:pic>
          <p:nvPicPr>
            <p:cNvPr id="42" name="Graphic 41" descr="Checkmark">
              <a:extLst>
                <a:ext uri="{FF2B5EF4-FFF2-40B4-BE49-F238E27FC236}">
                  <a16:creationId xmlns:a16="http://schemas.microsoft.com/office/drawing/2014/main" id="{3C7C51CD-54C8-3D4E-883B-3377968FDF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44775" y="2845135"/>
              <a:ext cx="278657" cy="278657"/>
            </a:xfrm>
            <a:prstGeom prst="rect">
              <a:avLst/>
            </a:prstGeom>
          </p:spPr>
        </p:pic>
        <p:pic>
          <p:nvPicPr>
            <p:cNvPr id="43" name="Graphic 42" descr="Checkmark">
              <a:extLst>
                <a:ext uri="{FF2B5EF4-FFF2-40B4-BE49-F238E27FC236}">
                  <a16:creationId xmlns:a16="http://schemas.microsoft.com/office/drawing/2014/main" id="{A575A8BF-3FAF-B64D-8AF6-501AD258BC7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90621" y="2845134"/>
              <a:ext cx="278657" cy="278657"/>
            </a:xfrm>
            <a:prstGeom prst="rect">
              <a:avLst/>
            </a:prstGeom>
          </p:spPr>
        </p:pic>
        <p:pic>
          <p:nvPicPr>
            <p:cNvPr id="44" name="Graphic 43" descr="Checkmark">
              <a:extLst>
                <a:ext uri="{FF2B5EF4-FFF2-40B4-BE49-F238E27FC236}">
                  <a16:creationId xmlns:a16="http://schemas.microsoft.com/office/drawing/2014/main" id="{AAD958C2-BACE-944B-8712-882267157C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9597" y="2845135"/>
              <a:ext cx="278657" cy="278657"/>
            </a:xfrm>
            <a:prstGeom prst="rect">
              <a:avLst/>
            </a:prstGeom>
          </p:spPr>
        </p:pic>
        <p:pic>
          <p:nvPicPr>
            <p:cNvPr id="45" name="Graphic 44" descr="Checkmark">
              <a:extLst>
                <a:ext uri="{FF2B5EF4-FFF2-40B4-BE49-F238E27FC236}">
                  <a16:creationId xmlns:a16="http://schemas.microsoft.com/office/drawing/2014/main" id="{B54513BF-DC71-BD44-8A01-A673DBA79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29319" y="2845134"/>
              <a:ext cx="278657" cy="278657"/>
            </a:xfrm>
            <a:prstGeom prst="rect">
              <a:avLst/>
            </a:prstGeom>
          </p:spPr>
        </p:pic>
        <p:pic>
          <p:nvPicPr>
            <p:cNvPr id="47" name="Graphic 46" descr="Close">
              <a:extLst>
                <a:ext uri="{FF2B5EF4-FFF2-40B4-BE49-F238E27FC236}">
                  <a16:creationId xmlns:a16="http://schemas.microsoft.com/office/drawing/2014/main" id="{3D70923D-BD52-6946-B53D-82E0741D64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26735" y="2845134"/>
              <a:ext cx="278657" cy="278657"/>
            </a:xfrm>
            <a:prstGeom prst="rect">
              <a:avLst/>
            </a:prstGeom>
          </p:spPr>
        </p:pic>
        <p:pic>
          <p:nvPicPr>
            <p:cNvPr id="49" name="Graphic 48" descr="Close">
              <a:extLst>
                <a:ext uri="{FF2B5EF4-FFF2-40B4-BE49-F238E27FC236}">
                  <a16:creationId xmlns:a16="http://schemas.microsoft.com/office/drawing/2014/main" id="{00A0B182-7AF4-F241-89EA-B2F81173EC3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12725" y="2850141"/>
              <a:ext cx="278657" cy="278657"/>
            </a:xfrm>
            <a:prstGeom prst="rect">
              <a:avLst/>
            </a:prstGeom>
          </p:spPr>
        </p:pic>
        <p:sp>
          <p:nvSpPr>
            <p:cNvPr id="50" name="Rectangle 49">
              <a:extLst>
                <a:ext uri="{FF2B5EF4-FFF2-40B4-BE49-F238E27FC236}">
                  <a16:creationId xmlns:a16="http://schemas.microsoft.com/office/drawing/2014/main" id="{227CA413-D7C7-544D-83D5-4B6D23CBE128}"/>
                </a:ext>
              </a:extLst>
            </p:cNvPr>
            <p:cNvSpPr/>
            <p:nvPr/>
          </p:nvSpPr>
          <p:spPr>
            <a:xfrm>
              <a:off x="7280719" y="2758820"/>
              <a:ext cx="948600" cy="1335226"/>
            </a:xfrm>
            <a:prstGeom prst="rect">
              <a:avLst/>
            </a:prstGeom>
            <a:noFill/>
            <a:ln w="285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ED7D31"/>
                  </a:solidFill>
                  <a:prstDash val="solid"/>
                </a:ln>
                <a:solidFill>
                  <a:srgbClr val="ED7D31">
                    <a:lumMod val="40000"/>
                    <a:lumOff val="60000"/>
                  </a:srgbClr>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74B0E198-82E0-4F71-B2AE-F68A2F8A15B3}"/>
              </a:ext>
            </a:extLst>
          </p:cNvPr>
          <p:cNvSpPr txBox="1"/>
          <p:nvPr/>
        </p:nvSpPr>
        <p:spPr>
          <a:xfrm>
            <a:off x="882244" y="5742645"/>
            <a:ext cx="1042751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mj-lt"/>
                <a:ea typeface="Roboto Light" panose="02000000000000000000" pitchFamily="2" charset="0"/>
                <a:cs typeface="Segoe UI Light" panose="020B0502040204020203" pitchFamily="34" charset="0"/>
              </a:rPr>
              <a:t>Avoiding </a:t>
            </a:r>
            <a:r>
              <a:rPr kumimoji="0" lang="en-US" sz="2400" b="0" i="0" u="none" strike="noStrike" kern="1200" cap="none" spc="0" normalizeH="0" baseline="0" noProof="0" dirty="0">
                <a:ln>
                  <a:noFill/>
                </a:ln>
                <a:solidFill>
                  <a:schemeClr val="accent3"/>
                </a:solidFill>
                <a:effectLst/>
                <a:uLnTx/>
                <a:uFillTx/>
                <a:latin typeface="+mj-lt"/>
                <a:ea typeface="Roboto Light" panose="02000000000000000000" pitchFamily="2" charset="0"/>
                <a:cs typeface="Segoe UI Light" panose="020B0502040204020203" pitchFamily="34" charset="0"/>
              </a:rPr>
              <a:t>negative</a:t>
            </a:r>
            <a:r>
              <a:rPr kumimoji="0" lang="en-US" sz="2400" b="0" i="0" u="none" strike="noStrike" kern="1200" cap="none" spc="0" normalizeH="0" baseline="0" noProof="0" dirty="0">
                <a:ln>
                  <a:noFill/>
                </a:ln>
                <a:solidFill>
                  <a:prstClr val="white"/>
                </a:solidFill>
                <a:effectLst/>
                <a:uLnTx/>
                <a:uFillTx/>
                <a:latin typeface="+mj-lt"/>
                <a:ea typeface="Roboto Light" panose="02000000000000000000" pitchFamily="2" charset="0"/>
                <a:cs typeface="Segoe UI Light" panose="020B0502040204020203" pitchFamily="34" charset="0"/>
              </a:rPr>
              <a:t> outcomes of AI systems for different groups of people</a:t>
            </a:r>
            <a:endParaRPr kumimoji="0" lang="en-US" sz="2400" b="0" i="0" u="none" strike="noStrike" kern="1200" cap="none" spc="-70" normalizeH="0" baseline="0" noProof="0" dirty="0">
              <a:ln>
                <a:noFill/>
              </a:ln>
              <a:solidFill>
                <a:prstClr val="white"/>
              </a:solidFill>
              <a:effectLst/>
              <a:uLnTx/>
              <a:uFillTx/>
              <a:latin typeface="+mj-lt"/>
              <a:ea typeface="Roboto Light" panose="02000000000000000000" pitchFamily="2" charset="0"/>
              <a:cs typeface="Segoe UI Light" panose="020B0502040204020203" pitchFamily="34" charset="0"/>
            </a:endParaRPr>
          </a:p>
        </p:txBody>
      </p:sp>
    </p:spTree>
    <p:extLst>
      <p:ext uri="{BB962C8B-B14F-4D97-AF65-F5344CB8AC3E}">
        <p14:creationId xmlns:p14="http://schemas.microsoft.com/office/powerpoint/2010/main" val="28772083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b1437bff-cad4-40da-a365-4e43f3fea1fd&quot;,&quot;TimeStamp&quot;:&quot;2018-10-15T17:30:44.3027384-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b1437bff-cad4-40da-a365-4e43f3fea1fd&quot;,&quot;TimeStamp&quot;:&quot;2018-10-15T17:30:44.3027384-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1437bff-cad4-40da-a365-4e43f3fea1fd&quot;,&quot;TimeStamp&quot;:&quot;2018-10-15T17:30:44.3027384-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b1437bff-cad4-40da-a365-4e43f3fea1fd&quot;,&quot;TimeStamp&quot;:&quot;2018-10-15T17:30:44.3027384-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b1437bff-cad4-40da-a365-4e43f3fea1fd&quot;,&quot;TimeStamp&quot;:&quot;2018-10-15T17:30:44.3027384-07:00&quot;}"/>
</p:tagLst>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7C79C83-DA9A-4732-BE22-B24D85D72D7A}" vid="{0CF8668E-9624-458F-94E5-524990C8E3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epPresentationDate xmlns="ffda682f-c233-440f-ae5c-cc70b7af3c29">2020-05-06T07:00:00+00:00</epPresentationDate>
    <epThumbnailSlide xmlns="ffda682f-c233-440f-ae5c-cc70b7af3c29" xsi:nil="true"/>
    <j52685c1858341d7af04a157e0141a6d xmlns="ffda682f-c233-440f-ae5c-cc70b7af3c29">
      <Terms xmlns="http://schemas.microsoft.com/office/infopath/2007/PartnerControls"/>
    </j52685c1858341d7af04a157e0141a6d>
    <epSessionCode xmlns="ffda682f-c233-440f-ae5c-cc70b7af3c29">INT131</epSessionCode>
    <epExternalSpeaker xmlns="ffda682f-c233-440f-ae5c-cc70b7af3c29" xsi:nil="true"/>
    <c4f11e1abf4a41588350555ed1ce2d49 xmlns="ffda682f-c233-440f-ae5c-cc70b7af3c29">
      <Terms xmlns="http://schemas.microsoft.com/office/infopath/2007/PartnerControls"/>
    </c4f11e1abf4a41588350555ed1ce2d49>
    <MediaDescription xmlns="230e9df3-be65-4c73-a93b-d1236ebd677e" xsi:nil="true"/>
    <epMSSpeaker xmlns="ffda682f-c233-440f-ae5c-cc70b7af3c29">
      <UserInfo>
        <DisplayName>i:0#.f|membership|slbird@microsoft.com</DisplayName>
        <AccountId>82166</AccountId>
        <AccountType/>
      </UserInfo>
    </epMSSpeaker>
    <epVideoURL xmlns="ffda682f-c233-440f-ae5c-cc70b7af3c29" xsi:nil="true"/>
    <textedit xmlns="975eabc5-8aa7-4d55-9739-9d0b7e0e779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Responsible ML: Getting Started and Analyzing Your Models</TermName>
          <TermId xmlns="http://schemas.microsoft.com/office/infopath/2007/PartnerControls">30813312-1089-4a98-bc64-1e9e86d310a3</TermId>
        </TermInfo>
        <TermInfo xmlns="http://schemas.microsoft.com/office/infopath/2007/PartnerControls">
          <TermName xmlns="http://schemas.microsoft.com/office/infopath/2007/PartnerControls">Microsoft Build</TermName>
          <TermId xmlns="http://schemas.microsoft.com/office/infopath/2007/PartnerControls">58542b36-5bf5-46a6-a53f-a41fb7a73785</TermId>
        </TermInfo>
      </Terms>
    </TaxKeywordTaxHTField>
    <k7a3dbdf2ec8406d98709d26e33ac8ef xmlns="ffda682f-c233-440f-ae5c-cc70b7af3c29">
      <Terms xmlns="http://schemas.microsoft.com/office/infopath/2007/PartnerControls">
        <TermInfo xmlns="http://schemas.microsoft.com/office/infopath/2007/PartnerControls">
          <TermName xmlns="http://schemas.microsoft.com/office/infopath/2007/PartnerControls">Digital</TermName>
          <TermId xmlns="http://schemas.microsoft.com/office/infopath/2007/PartnerControls">71e26462-d7fe-41d9-b986-ce42b0142a53</TermId>
        </TermInfo>
      </Terms>
    </k7a3dbdf2ec8406d98709d26e33ac8ef>
    <TaxCatchAll xmlns="230e9df3-be65-4c73-a93b-d1236ebd677e">
      <Value>910</Value>
      <Value>484</Value>
      <Value>1194</Value>
      <Value>1056</Value>
      <Value>1199</Value>
      <Value>1142</Value>
      <Value>495</Value>
      <Value>1123</Value>
    </TaxCatchAll>
    <epThumbnailUrl xmlns="ffda682f-c233-440f-ae5c-cc70b7af3c29" xsi:nil="true"/>
    <d547fba4e0a546bfa5b472a98feca4af xmlns="ffda682f-c233-440f-ae5c-cc70b7af3c29">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5d78dd3a-a385-4a40-89ad-b79053978ebb</TermId>
        </TermInfo>
      </Terms>
    </d547fba4e0a546bfa5b472a98feca4af>
    <nd392b534b3e40ab9754af2092f68eae xmlns="ffda682f-c233-440f-ae5c-cc70b7af3c29">
      <Terms xmlns="http://schemas.microsoft.com/office/infopath/2007/PartnerControls">
        <TermInfo xmlns="http://schemas.microsoft.com/office/infopath/2007/PartnerControls">
          <TermName xmlns="http://schemas.microsoft.com/office/infopath/2007/PartnerControls">Breakout</TermName>
          <TermId xmlns="http://schemas.microsoft.com/office/infopath/2007/PartnerControls">7cc0625e-7dbe-4ad5-83fc-51e925c7812c</TermId>
        </TermInfo>
      </Terms>
    </nd392b534b3e40ab9754af2092f68eae>
    <_dlc_DocId xmlns="230e9df3-be65-4c73-a93b-d1236ebd677e">EPDOC-819532493-558</_dlc_DocId>
    <_dlc_DocIdUrl xmlns="230e9df3-be65-4c73-a93b-d1236ebd677e">
      <Url>https://microsoft.sharepoint.com/sites/presentations/_layouts/15/DocIdRedir.aspx?ID=EPDOC-819532493-558</Url>
      <Description>EPDOC-819532493-558</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Doc" ma:contentTypeID="0x010100482455A778DB204DB320A25B5159258200F39D61024CC7F64CAF55F1A35DC60090" ma:contentTypeVersion="34" ma:contentTypeDescription="" ma:contentTypeScope="" ma:versionID="47beafd843e6b9f62cf462c26e88c740">
  <xsd:schema xmlns:xsd="http://www.w3.org/2001/XMLSchema" xmlns:xs="http://www.w3.org/2001/XMLSchema" xmlns:p="http://schemas.microsoft.com/office/2006/metadata/properties" xmlns:ns2="ffda682f-c233-440f-ae5c-cc70b7af3c29" xmlns:ns3="230e9df3-be65-4c73-a93b-d1236ebd677e" xmlns:ns4="975eabc5-8aa7-4d55-9739-9d0b7e0e7793" targetNamespace="http://schemas.microsoft.com/office/2006/metadata/properties" ma:root="true" ma:fieldsID="fd2f5e5156964bf41a97acd85d814080" ns2:_="" ns3:_="" ns4:_="">
    <xsd:import namespace="ffda682f-c233-440f-ae5c-cc70b7af3c29"/>
    <xsd:import namespace="230e9df3-be65-4c73-a93b-d1236ebd677e"/>
    <xsd:import namespace="975eabc5-8aa7-4d55-9739-9d0b7e0e7793"/>
    <xsd:element name="properties">
      <xsd:complexType>
        <xsd:sequence>
          <xsd:element name="documentManagement">
            <xsd:complexType>
              <xsd:all>
                <xsd:element ref="ns2:epPresentationDate" minOccurs="0"/>
                <xsd:element ref="ns2:epSessionCode" minOccurs="0"/>
                <xsd:element ref="ns2:epMSSpeaker" minOccurs="0"/>
                <xsd:element ref="ns2:epExternalSpeaker" minOccurs="0"/>
                <xsd:element ref="ns2:epVideoURL" minOccurs="0"/>
                <xsd:element ref="ns2:epThumbnailUrl" minOccurs="0"/>
                <xsd:element ref="ns3:TaxCatchAll" minOccurs="0"/>
                <xsd:element ref="ns3:TaxCatchAllLabel" minOccurs="0"/>
                <xsd:element ref="ns3:_dlc_DocIdPersistId" minOccurs="0"/>
                <xsd:element ref="ns2:d547fba4e0a546bfa5b472a98feca4af" minOccurs="0"/>
                <xsd:element ref="ns3:_dlc_DocIdUrl" minOccurs="0"/>
                <xsd:element ref="ns2:c4f11e1abf4a41588350555ed1ce2d49" minOccurs="0"/>
                <xsd:element ref="ns2:nd392b534b3e40ab9754af2092f68eae" minOccurs="0"/>
                <xsd:element ref="ns2:j52685c1858341d7af04a157e0141a6d" minOccurs="0"/>
                <xsd:element ref="ns3:_dlc_DocId" minOccurs="0"/>
                <xsd:element ref="ns3:TaxKeywordTaxHTField" minOccurs="0"/>
                <xsd:element ref="ns2:k7a3dbdf2ec8406d98709d26e33ac8ef" minOccurs="0"/>
                <xsd:element ref="ns2:epThumbnailSlide" minOccurs="0"/>
                <xsd:element ref="ns3:DocumentDescription" minOccurs="0"/>
                <xsd:element ref="ns4:MediaServiceMetadata" minOccurs="0"/>
                <xsd:element ref="ns4:MediaServiceFastMetadata" minOccurs="0"/>
                <xsd:element ref="ns4:textedit" minOccurs="0"/>
                <xsd:element ref="ns3:Media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da682f-c233-440f-ae5c-cc70b7af3c29" elementFormDefault="qualified">
    <xsd:import namespace="http://schemas.microsoft.com/office/2006/documentManagement/types"/>
    <xsd:import namespace="http://schemas.microsoft.com/office/infopath/2007/PartnerControls"/>
    <xsd:element name="epPresentationDate" ma:index="2" nillable="true" ma:displayName="ep Presentation Date" ma:format="DateOnly" ma:internalName="epPresentationDate">
      <xsd:simpleType>
        <xsd:restriction base="dms:DateTime"/>
      </xsd:simpleType>
    </xsd:element>
    <xsd:element name="epSessionCode" ma:index="3" nillable="true" ma:displayName="ep Session Code" ma:internalName="epSessionCode" ma:readOnly="false">
      <xsd:simpleType>
        <xsd:restriction base="dms:Text">
          <xsd:maxLength value="255"/>
        </xsd:restriction>
      </xsd:simpleType>
    </xsd:element>
    <xsd:element name="epMSSpeaker" ma:index="4" nillable="true" ma:displayName="ep MS Speaker" ma:list="UserInfo" ma:SharePointGroup="0" ma:internalName="epMSSpeaker"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pExternalSpeaker" ma:index="5" nillable="true" ma:displayName="ep External Speaker" ma:internalName="epExternalSpeaker" ma:readOnly="false">
      <xsd:simpleType>
        <xsd:restriction base="dms:Text">
          <xsd:maxLength value="255"/>
        </xsd:restriction>
      </xsd:simpleType>
    </xsd:element>
    <xsd:element name="epVideoURL" ma:index="11" nillable="true" ma:displayName="Video URL" ma:internalName="epVideoURL" ma:readOnly="false">
      <xsd:simpleType>
        <xsd:restriction base="dms:Text">
          <xsd:maxLength value="255"/>
        </xsd:restriction>
      </xsd:simpleType>
    </xsd:element>
    <xsd:element name="epThumbnailUrl" ma:index="12" nillable="true" ma:displayName="Cusotm Thumbnail URL" ma:description="This is auto generated field. If you would like to change, Please enter online thumbnail url in .jpg or .png format." ma:internalName="epThumbnailUrl">
      <xsd:simpleType>
        <xsd:restriction base="dms:Text">
          <xsd:maxLength value="255"/>
        </xsd:restriction>
      </xsd:simpleType>
    </xsd:element>
    <xsd:element name="d547fba4e0a546bfa5b472a98feca4af" ma:index="16" nillable="true" ma:taxonomy="true" ma:internalName="d547fba4e0a546bfa5b472a98feca4af" ma:taxonomyFieldName="epProduct" ma:displayName="ep Product" ma:readOnly="false" ma:default="" ma:fieldId="{d547fba4-e0a5-46bf-a5b4-72a98feca4af}" ma:taxonomyMulti="true" ma:sspId="e385fb40-52d4-4fae-9c5b-3e8ff8a5878e" ma:termSetId="d3de27c7-29d0-4e18-9dad-a12e7612c5ee" ma:anchorId="00000000-0000-0000-0000-000000000000" ma:open="true" ma:isKeyword="false">
      <xsd:complexType>
        <xsd:sequence>
          <xsd:element ref="pc:Terms" minOccurs="0" maxOccurs="1"/>
        </xsd:sequence>
      </xsd:complexType>
    </xsd:element>
    <xsd:element name="c4f11e1abf4a41588350555ed1ce2d49" ma:index="21" nillable="true" ma:taxonomy="true" ma:internalName="c4f11e1abf4a41588350555ed1ce2d49" ma:taxonomyFieldName="epTrack" ma:displayName="ep Track" ma:readOnly="false" ma:default="" ma:fieldId="{c4f11e1a-bf4a-4158-8350-555ed1ce2d49}" ma:sspId="e385fb40-52d4-4fae-9c5b-3e8ff8a5878e" ma:termSetId="8b2cb1a9-d9e7-4004-9980-68b531ded940" ma:anchorId="00000000-0000-0000-0000-000000000000" ma:open="true" ma:isKeyword="false">
      <xsd:complexType>
        <xsd:sequence>
          <xsd:element ref="pc:Terms" minOccurs="0" maxOccurs="1"/>
        </xsd:sequence>
      </xsd:complexType>
    </xsd:element>
    <xsd:element name="nd392b534b3e40ab9754af2092f68eae" ma:index="23" nillable="true" ma:taxonomy="true" ma:internalName="nd392b534b3e40ab9754af2092f68eae" ma:taxonomyFieldName="epSessionType" ma:displayName="Session Type" ma:readOnly="false" ma:default="" ma:fieldId="{7d392b53-4b3e-40ab-9754-af2092f68eae}" ma:sspId="e385fb40-52d4-4fae-9c5b-3e8ff8a5878e" ma:termSetId="4a7f5118-ed8e-426f-a293-5dd28228e502" ma:anchorId="00000000-0000-0000-0000-000000000000" ma:open="true" ma:isKeyword="false">
      <xsd:complexType>
        <xsd:sequence>
          <xsd:element ref="pc:Terms" minOccurs="0" maxOccurs="1"/>
        </xsd:sequence>
      </xsd:complexType>
    </xsd:element>
    <xsd:element name="j52685c1858341d7af04a157e0141a6d" ma:index="25" nillable="true" ma:taxonomy="true" ma:internalName="j52685c1858341d7af04a157e0141a6d" ma:taxonomyFieldName="epLevel" ma:displayName="Level" ma:default="" ma:fieldId="{352685c1-8583-41d7-af04-a157e0141a6d}" ma:sspId="e385fb40-52d4-4fae-9c5b-3e8ff8a5878e" ma:termSetId="9cfe41a8-0160-4c9f-8979-42d2550c1810" ma:anchorId="00000000-0000-0000-0000-000000000000" ma:open="true" ma:isKeyword="false">
      <xsd:complexType>
        <xsd:sequence>
          <xsd:element ref="pc:Terms" minOccurs="0" maxOccurs="1"/>
        </xsd:sequence>
      </xsd:complexType>
    </xsd:element>
    <xsd:element name="k7a3dbdf2ec8406d98709d26e33ac8ef" ma:index="29" nillable="true" ma:taxonomy="true" ma:internalName="k7a3dbdf2ec8406d98709d26e33ac8ef" ma:taxonomyFieldName="epVenue" ma:displayName="Venue" ma:default="" ma:fieldId="{47a3dbdf-2ec8-406d-9870-9d26e33ac8ef}" ma:sspId="e385fb40-52d4-4fae-9c5b-3e8ff8a5878e" ma:termSetId="b5f3f7cd-6271-45c6-ba9e-15129dbc88ed" ma:anchorId="00000000-0000-0000-0000-000000000000" ma:open="true" ma:isKeyword="false">
      <xsd:complexType>
        <xsd:sequence>
          <xsd:element ref="pc:Terms" minOccurs="0" maxOccurs="1"/>
        </xsd:sequence>
      </xsd:complexType>
    </xsd:element>
    <xsd:element name="epThumbnailSlide" ma:index="31" nillable="true" ma:displayName="Thumbnail Slide Number" ma:decimals="0" ma:internalName="epThumbnailSlide"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c6f752b4-ea7a-45d7-9c5a-f41f5c5d970f}" ma:internalName="TaxCatchAll" ma:showField="CatchAllData"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TaxCatchAllLabel" ma:index="14" nillable="true" ma:displayName="Taxonomy Catch All Column1" ma:hidden="true" ma:list="{c6f752b4-ea7a-45d7-9c5a-f41f5c5d970f}" ma:internalName="TaxCatchAllLabel" ma:readOnly="true" ma:showField="CatchAllDataLabel" ma:web="ffda682f-c233-440f-ae5c-cc70b7af3c29">
      <xsd:complexType>
        <xsd:complexContent>
          <xsd:extension base="dms:MultiChoiceLookup">
            <xsd:sequence>
              <xsd:element name="Value" type="dms:Lookup" maxOccurs="unbounded" minOccurs="0" nillable="true"/>
            </xsd:sequence>
          </xsd:extension>
        </xsd:complexContent>
      </xsd:complexType>
    </xsd:element>
    <xsd:element name="_dlc_DocIdPersistId" ma:index="15" nillable="true" ma:displayName="Persist ID" ma:description="Keep ID on add." ma:hidden="true" ma:internalName="_dlc_DocIdPersistId" ma:readOnly="true">
      <xsd:simpleType>
        <xsd:restriction base="dms:Boolean"/>
      </xsd:simpleType>
    </xsd:element>
    <xsd:element name="_dlc_DocIdUrl" ma:index="17"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 ma:index="26" nillable="true" ma:displayName="Document ID Value" ma:description="The value of the document ID assigned to this item." ma:internalName="_dlc_DocId" ma:readOnly="true">
      <xsd:simpleType>
        <xsd:restriction base="dms:Text"/>
      </xsd:simpleType>
    </xsd:element>
    <xsd:element name="TaxKeywordTaxHTField" ma:index="2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DocumentDescription" ma:index="32" nillable="true" ma:displayName="Test Description" ma:description="Alternate description for documents that can be used for display." ma:internalName="DocumentDescription">
      <xsd:simpleType>
        <xsd:restriction base="dms:Note">
          <xsd:maxLength value="255"/>
        </xsd:restriction>
      </xsd:simpleType>
    </xsd:element>
    <xsd:element name="MediaDescription" ma:index="36" nillable="true" ma:displayName="Document Description" ma:description="Alternate description for documents that can be used for display." ma:internalName="MediaDescription">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75eabc5-8aa7-4d55-9739-9d0b7e0e7793" elementFormDefault="qualified">
    <xsd:import namespace="http://schemas.microsoft.com/office/2006/documentManagement/types"/>
    <xsd:import namespace="http://schemas.microsoft.com/office/infopath/2007/PartnerControls"/>
    <xsd:element name="MediaServiceMetadata" ma:index="33" nillable="true" ma:displayName="MediaServiceMetadata" ma:hidden="true" ma:internalName="MediaServiceMetadata" ma:readOnly="true">
      <xsd:simpleType>
        <xsd:restriction base="dms:Note"/>
      </xsd:simpleType>
    </xsd:element>
    <xsd:element name="MediaServiceFastMetadata" ma:index="34" nillable="true" ma:displayName="MediaServiceFastMetadata" ma:hidden="true" ma:internalName="MediaServiceFastMetadata" ma:readOnly="true">
      <xsd:simpleType>
        <xsd:restriction base="dms:Note"/>
      </xsd:simpleType>
    </xsd:element>
    <xsd:element name="textedit" ma:index="35" nillable="true" ma:displayName="textedit" ma:format="Dropdown" ma:internalName="textedi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7"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Version=16.0.0.0,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Version=16.0.0.0, Culture=neutral, PublicKeyToken=71e9bce111e9429c</Assembly>
    <Class>Microsoft.Office.DocumentManagement.DocumentSets.DocumentSetItemsEventReceiver</Class>
    <Data/>
    <Filter/>
  </Receiver>
</spe:Receiver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ffda682f-c233-440f-ae5c-cc70b7af3c29"/>
    <ds:schemaRef ds:uri="975eabc5-8aa7-4d55-9739-9d0b7e0e7793"/>
  </ds:schemaRefs>
</ds:datastoreItem>
</file>

<file path=customXml/itemProps3.xml><?xml version="1.0" encoding="utf-8"?>
<ds:datastoreItem xmlns:ds="http://schemas.openxmlformats.org/officeDocument/2006/customXml" ds:itemID="{361EEA1F-CF1C-4753-A1B6-820AA4EC04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da682f-c233-440f-ae5c-cc70b7af3c29"/>
    <ds:schemaRef ds:uri="230e9df3-be65-4c73-a93b-d1236ebd677e"/>
    <ds:schemaRef ds:uri="975eabc5-8aa7-4d55-9739-9d0b7e0e77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0C5F213-5025-436A-848B-8B35CCB3AF6D}">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Microsoft_Build_Digital_Event_Template_v06</Template>
  <TotalTime>1094</TotalTime>
  <Words>1137</Words>
  <Application>Microsoft Office PowerPoint</Application>
  <PresentationFormat>Widescreen</PresentationFormat>
  <Paragraphs>180</Paragraphs>
  <Slides>20</Slides>
  <Notes>17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Arial</vt:lpstr>
      <vt:lpstr>Calibri</vt:lpstr>
      <vt:lpstr>Calibri Light</vt:lpstr>
      <vt:lpstr>Consolas</vt:lpstr>
      <vt:lpstr>Courier New</vt:lpstr>
      <vt:lpstr>Open Sans</vt:lpstr>
      <vt:lpstr>Roboto</vt:lpstr>
      <vt:lpstr>Segoe UI</vt:lpstr>
      <vt:lpstr>Segoe UI Light</vt:lpstr>
      <vt:lpstr>Segoe UI Semibold</vt:lpstr>
      <vt:lpstr>Wingdings</vt:lpstr>
      <vt:lpstr>9-51151_Build_White_Template</vt:lpstr>
      <vt:lpstr>Office Theme</vt:lpstr>
      <vt:lpstr>Responsible ML: Getting Started and Analyzing Your Models</vt:lpstr>
      <vt:lpstr>Why responsible AI?</vt:lpstr>
      <vt:lpstr>PowerPoint Presentation</vt:lpstr>
      <vt:lpstr>Tools and technologies</vt:lpstr>
      <vt:lpstr>PowerPoint Presentation</vt:lpstr>
      <vt:lpstr>PowerPoint Presentation</vt:lpstr>
      <vt:lpstr>Loan Application Decisions</vt:lpstr>
      <vt:lpstr>PowerPoint Presentation</vt:lpstr>
      <vt:lpstr>Fairness in AI</vt:lpstr>
      <vt:lpstr>Assessing unfairness in your model</vt:lpstr>
      <vt:lpstr>PowerPoint Presentation</vt:lpstr>
      <vt:lpstr>PowerPoint Presentation</vt:lpstr>
      <vt:lpstr>PowerPoint Presentation</vt:lpstr>
      <vt:lpstr>Understand and debug your model</vt:lpstr>
      <vt:lpstr>Interpretability approaches</vt:lpstr>
      <vt:lpstr>Models designed to be interpretable. Lossless explainability.</vt:lpstr>
      <vt:lpstr>Explain any  ML system. Approximate explainability. </vt:lpstr>
      <vt:lpstr>PowerPoint Presentation</vt:lpstr>
      <vt:lpstr>Responsible ML resources</vt:lpstr>
      <vt:lpstr>Responsible ML resources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Responsible ML: Getting Started and Analyzing Your Models</dc:title>
  <dc:subject>Microsoft Build</dc:subject>
  <dc:creator>Courtney Walsh</dc:creator>
  <cp:keywords>Microsoft Build, Responsible ML: Getting Started and Analyzing Your Models</cp:keywords>
  <dc:description/>
  <cp:lastModifiedBy>Malika Malik</cp:lastModifiedBy>
  <cp:revision>32</cp:revision>
  <cp:lastPrinted>2020-04-21T21:56:31Z</cp:lastPrinted>
  <dcterms:created xsi:type="dcterms:W3CDTF">2020-05-18T16:23:02Z</dcterms:created>
  <dcterms:modified xsi:type="dcterms:W3CDTF">2020-09-04T15:39:35Z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0x010100482455A778DB204DB320A25B5159258200F39D61024CC7F64CAF55F1A35DC60090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ld4db0cdc3ed4577a1a0a409449a4046">
    <vt:lpwstr/>
  </property>
  <property fmtid="{D5CDD505-2E9C-101B-9397-08002B2CF9AE}" pid="19" name="TaxKeyword">
    <vt:lpwstr>1199;#Responsible ML: Getting Started and Analyzing Your Models|30813312-1089-4a98-bc64-1e9e86d310a3;#1123;#Microsoft Build|58542b36-5bf5-46a6-a53f-a41fb7a73785</vt:lpwstr>
  </property>
  <property fmtid="{D5CDD505-2E9C-101B-9397-08002B2CF9AE}" pid="20" name="epEventName">
    <vt:lpwstr>484;#Microsoft Build|e4a4dd0c-7f32-4a52-ac02-7c1916e75eaa</vt:lpwstr>
  </property>
  <property fmtid="{D5CDD505-2E9C-101B-9397-08002B2CF9AE}" pid="21" name="epEventEndDate">
    <vt:filetime>2020-05-21T07:00:00Z</vt:filetime>
  </property>
  <property fmtid="{D5CDD505-2E9C-101B-9397-08002B2CF9AE}" pid="22" name="epEventStartDate">
    <vt:filetime>2020-05-19T07:00:00Z</vt:filetime>
  </property>
  <property fmtid="{D5CDD505-2E9C-101B-9397-08002B2CF9AE}" pid="23" name="e6eef530250d40b588460f4e80610bed">
    <vt:lpwstr>Microsoft Build|e4a4dd0c-7f32-4a52-ac02-7c1916e75eaa</vt:lpwstr>
  </property>
  <property fmtid="{D5CDD505-2E9C-101B-9397-08002B2CF9AE}" pid="24" name="epYear">
    <vt:lpwstr>1056;#2020|6175bae4-6db1-4777-851a-79cc33aa811e</vt:lpwstr>
  </property>
  <property fmtid="{D5CDD505-2E9C-101B-9397-08002B2CF9AE}" pid="25" name="i506628f40624491a7b689a31a12e4a7">
    <vt:lpwstr>2020|6175bae4-6db1-4777-851a-79cc33aa811e</vt:lpwstr>
  </property>
  <property fmtid="{D5CDD505-2E9C-101B-9397-08002B2CF9AE}" pid="26" name="epLocation">
    <vt:lpwstr/>
  </property>
  <property fmtid="{D5CDD505-2E9C-101B-9397-08002B2CF9AE}" pid="27" name="_dlc_DocIdItemGuid">
    <vt:lpwstr>a2180ce2-c5a0-4fa0-8fb8-8b91aed0f6db</vt:lpwstr>
  </property>
  <property fmtid="{D5CDD505-2E9C-101B-9397-08002B2CF9AE}" pid="28" name="epSessionType">
    <vt:lpwstr>495;#Breakout|7cc0625e-7dbe-4ad5-83fc-51e925c7812c</vt:lpwstr>
  </property>
  <property fmtid="{D5CDD505-2E9C-101B-9397-08002B2CF9AE}" pid="29" name="epVenue">
    <vt:lpwstr>1194;#Digital|71e26462-d7fe-41d9-b986-ce42b0142a53</vt:lpwstr>
  </property>
  <property fmtid="{D5CDD505-2E9C-101B-9397-08002B2CF9AE}" pid="30" name="epTrack">
    <vt:lpwstr/>
  </property>
  <property fmtid="{D5CDD505-2E9C-101B-9397-08002B2CF9AE}" pid="31" name="epProduct">
    <vt:lpwstr>910;#Azure|5d78dd3a-a385-4a40-89ad-b79053978ebb</vt:lpwstr>
  </property>
  <property fmtid="{D5CDD505-2E9C-101B-9397-08002B2CF9AE}" pid="32" name="epLevel">
    <vt:lpwstr/>
  </property>
  <property fmtid="{D5CDD505-2E9C-101B-9397-08002B2CF9AE}" pid="33" name="DocumentSetDescription">
    <vt:lpwstr>Responsible ML: Getting Started and Analyzing Your Models</vt:lpwstr>
  </property>
  <property fmtid="{D5CDD505-2E9C-101B-9397-08002B2CF9AE}" pid="34" name="epDescription">
    <vt:lpwstr>Responsible ML: Getting Started and Analyzing Your Models</vt:lpwstr>
  </property>
</Properties>
</file>